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sldIdLst>
    <p:sldId id="256" r:id="rId2"/>
    <p:sldId id="306" r:id="rId3"/>
    <p:sldId id="308" r:id="rId4"/>
    <p:sldId id="30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5" r:id="rId14"/>
    <p:sldId id="266" r:id="rId15"/>
    <p:sldId id="267" r:id="rId16"/>
    <p:sldId id="270" r:id="rId17"/>
    <p:sldId id="272" r:id="rId18"/>
    <p:sldId id="310" r:id="rId19"/>
    <p:sldId id="274" r:id="rId20"/>
    <p:sldId id="311" r:id="rId21"/>
    <p:sldId id="269" r:id="rId22"/>
    <p:sldId id="275" r:id="rId23"/>
    <p:sldId id="276" r:id="rId24"/>
    <p:sldId id="277" r:id="rId25"/>
    <p:sldId id="279" r:id="rId26"/>
    <p:sldId id="278" r:id="rId27"/>
    <p:sldId id="316" r:id="rId28"/>
    <p:sldId id="280" r:id="rId29"/>
    <p:sldId id="282" r:id="rId30"/>
    <p:sldId id="283" r:id="rId31"/>
    <p:sldId id="285" r:id="rId32"/>
    <p:sldId id="286" r:id="rId33"/>
    <p:sldId id="287" r:id="rId34"/>
    <p:sldId id="288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302" r:id="rId43"/>
    <p:sldId id="303" r:id="rId44"/>
    <p:sldId id="315" r:id="rId45"/>
    <p:sldId id="305" r:id="rId46"/>
    <p:sldId id="313" r:id="rId47"/>
    <p:sldId id="314" r:id="rId48"/>
    <p:sldId id="31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FEE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iwi\Dropbox\Documents\Spring2020\COVID19\cases.csv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wi\Dropbox\Documents\Spring2020\COVID19\case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Exponential</a:t>
            </a:r>
            <a:r>
              <a:rPr lang="en-US" baseline="0">
                <a:solidFill>
                  <a:schemeClr val="tx1"/>
                </a:solidFill>
              </a:rPr>
              <a:t> Growth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cases!$AF$304:$AF$319</c:f>
              <c:strCache>
                <c:ptCount val="1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</c:strCache>
            </c:strRef>
          </c:cat>
          <c:val>
            <c:numRef>
              <c:f>cases!$AG$304:$AG$319</c:f>
              <c:numCache>
                <c:formatCode>General</c:formatCode>
                <c:ptCount val="16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  <c:pt idx="4">
                  <c:v>243</c:v>
                </c:pt>
                <c:pt idx="5">
                  <c:v>729</c:v>
                </c:pt>
                <c:pt idx="6" formatCode="#,##0">
                  <c:v>2187</c:v>
                </c:pt>
                <c:pt idx="7" formatCode="#,##0">
                  <c:v>6561</c:v>
                </c:pt>
                <c:pt idx="8" formatCode="#,##0">
                  <c:v>19683</c:v>
                </c:pt>
                <c:pt idx="9" formatCode="#,##0">
                  <c:v>59049</c:v>
                </c:pt>
                <c:pt idx="10" formatCode="#,##0">
                  <c:v>177147</c:v>
                </c:pt>
                <c:pt idx="11" formatCode="#,##0">
                  <c:v>531441</c:v>
                </c:pt>
                <c:pt idx="12" formatCode="#,##0">
                  <c:v>1594323</c:v>
                </c:pt>
                <c:pt idx="13" formatCode="#,##0">
                  <c:v>4782969</c:v>
                </c:pt>
                <c:pt idx="14" formatCode="#,##0">
                  <c:v>14348907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E6-4584-A328-57820893D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686047"/>
        <c:axId val="1579968991"/>
      </c:barChart>
      <c:catAx>
        <c:axId val="19336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968991"/>
        <c:crosses val="autoZero"/>
        <c:auto val="1"/>
        <c:lblAlgn val="ctr"/>
        <c:lblOffset val="100"/>
        <c:noMultiLvlLbl val="0"/>
      </c:catAx>
      <c:valAx>
        <c:axId val="157996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68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</a:t>
            </a:r>
            <a:r>
              <a:rPr lang="en-US" baseline="0"/>
              <a:t> COVID19 Confirmed Cases Globally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 w="12700">
              <a:noFill/>
            </a:ln>
            <a:effectLst/>
          </c:spPr>
          <c:invertIfNegative val="0"/>
          <c:cat>
            <c:numRef>
              <c:f>cases!$E$1:$CH$1</c:f>
              <c:numCache>
                <c:formatCode>m/d/yyyy</c:formatCode>
                <c:ptCount val="82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</c:numCache>
            </c:numRef>
          </c:cat>
          <c:val>
            <c:numRef>
              <c:f>cases!$E$266:$CH$266</c:f>
              <c:numCache>
                <c:formatCode>General</c:formatCode>
                <c:ptCount val="82"/>
                <c:pt idx="0">
                  <c:v>555</c:v>
                </c:pt>
                <c:pt idx="1">
                  <c:v>654</c:v>
                </c:pt>
                <c:pt idx="2">
                  <c:v>941</c:v>
                </c:pt>
                <c:pt idx="3">
                  <c:v>1434</c:v>
                </c:pt>
                <c:pt idx="4">
                  <c:v>2118</c:v>
                </c:pt>
                <c:pt idx="5">
                  <c:v>2927</c:v>
                </c:pt>
                <c:pt idx="6">
                  <c:v>5578</c:v>
                </c:pt>
                <c:pt idx="7">
                  <c:v>6166</c:v>
                </c:pt>
                <c:pt idx="8">
                  <c:v>8234</c:v>
                </c:pt>
                <c:pt idx="9">
                  <c:v>9927</c:v>
                </c:pt>
                <c:pt idx="10">
                  <c:v>12038</c:v>
                </c:pt>
                <c:pt idx="11">
                  <c:v>16787</c:v>
                </c:pt>
                <c:pt idx="12">
                  <c:v>19881</c:v>
                </c:pt>
                <c:pt idx="13">
                  <c:v>23892</c:v>
                </c:pt>
                <c:pt idx="14">
                  <c:v>27635</c:v>
                </c:pt>
                <c:pt idx="15">
                  <c:v>30794</c:v>
                </c:pt>
                <c:pt idx="16">
                  <c:v>34391</c:v>
                </c:pt>
                <c:pt idx="17">
                  <c:v>37120</c:v>
                </c:pt>
                <c:pt idx="18">
                  <c:v>40150</c:v>
                </c:pt>
                <c:pt idx="19">
                  <c:v>42762</c:v>
                </c:pt>
                <c:pt idx="20">
                  <c:v>44802</c:v>
                </c:pt>
                <c:pt idx="21">
                  <c:v>45221</c:v>
                </c:pt>
                <c:pt idx="22">
                  <c:v>60368</c:v>
                </c:pt>
                <c:pt idx="23">
                  <c:v>66885</c:v>
                </c:pt>
                <c:pt idx="24">
                  <c:v>69030</c:v>
                </c:pt>
                <c:pt idx="25">
                  <c:v>71224</c:v>
                </c:pt>
                <c:pt idx="26">
                  <c:v>73258</c:v>
                </c:pt>
                <c:pt idx="27">
                  <c:v>75136</c:v>
                </c:pt>
                <c:pt idx="28">
                  <c:v>75639</c:v>
                </c:pt>
                <c:pt idx="29">
                  <c:v>76197</c:v>
                </c:pt>
                <c:pt idx="30">
                  <c:v>76819</c:v>
                </c:pt>
                <c:pt idx="31">
                  <c:v>78572</c:v>
                </c:pt>
                <c:pt idx="32">
                  <c:v>78958</c:v>
                </c:pt>
                <c:pt idx="33">
                  <c:v>79561</c:v>
                </c:pt>
                <c:pt idx="34">
                  <c:v>80406</c:v>
                </c:pt>
                <c:pt idx="35">
                  <c:v>81388</c:v>
                </c:pt>
                <c:pt idx="36">
                  <c:v>82746</c:v>
                </c:pt>
                <c:pt idx="37">
                  <c:v>84112</c:v>
                </c:pt>
                <c:pt idx="38">
                  <c:v>86011</c:v>
                </c:pt>
                <c:pt idx="39">
                  <c:v>88369</c:v>
                </c:pt>
                <c:pt idx="40">
                  <c:v>90306</c:v>
                </c:pt>
                <c:pt idx="41">
                  <c:v>92840</c:v>
                </c:pt>
                <c:pt idx="42">
                  <c:v>95120</c:v>
                </c:pt>
                <c:pt idx="43">
                  <c:v>97886</c:v>
                </c:pt>
                <c:pt idx="44">
                  <c:v>101801</c:v>
                </c:pt>
                <c:pt idx="45">
                  <c:v>105847</c:v>
                </c:pt>
                <c:pt idx="46">
                  <c:v>109821</c:v>
                </c:pt>
                <c:pt idx="47">
                  <c:v>113590</c:v>
                </c:pt>
                <c:pt idx="48">
                  <c:v>118620</c:v>
                </c:pt>
                <c:pt idx="49">
                  <c:v>125875</c:v>
                </c:pt>
                <c:pt idx="50">
                  <c:v>128352</c:v>
                </c:pt>
                <c:pt idx="51">
                  <c:v>145205</c:v>
                </c:pt>
                <c:pt idx="52">
                  <c:v>156101</c:v>
                </c:pt>
                <c:pt idx="53">
                  <c:v>167454</c:v>
                </c:pt>
                <c:pt idx="54">
                  <c:v>181574</c:v>
                </c:pt>
                <c:pt idx="55">
                  <c:v>197102</c:v>
                </c:pt>
                <c:pt idx="56">
                  <c:v>214821</c:v>
                </c:pt>
                <c:pt idx="57">
                  <c:v>242570</c:v>
                </c:pt>
                <c:pt idx="58">
                  <c:v>272208</c:v>
                </c:pt>
                <c:pt idx="59">
                  <c:v>304507</c:v>
                </c:pt>
                <c:pt idx="60">
                  <c:v>336953</c:v>
                </c:pt>
                <c:pt idx="61">
                  <c:v>378235</c:v>
                </c:pt>
                <c:pt idx="62">
                  <c:v>418045</c:v>
                </c:pt>
                <c:pt idx="63">
                  <c:v>467653</c:v>
                </c:pt>
                <c:pt idx="64">
                  <c:v>529591</c:v>
                </c:pt>
                <c:pt idx="65">
                  <c:v>593291</c:v>
                </c:pt>
                <c:pt idx="66">
                  <c:v>660693</c:v>
                </c:pt>
                <c:pt idx="67">
                  <c:v>720140</c:v>
                </c:pt>
                <c:pt idx="68">
                  <c:v>782389</c:v>
                </c:pt>
                <c:pt idx="69">
                  <c:v>857487</c:v>
                </c:pt>
                <c:pt idx="70">
                  <c:v>932605</c:v>
                </c:pt>
                <c:pt idx="71">
                  <c:v>1013466</c:v>
                </c:pt>
                <c:pt idx="72">
                  <c:v>1095917</c:v>
                </c:pt>
                <c:pt idx="73">
                  <c:v>1197408</c:v>
                </c:pt>
                <c:pt idx="74">
                  <c:v>1272115</c:v>
                </c:pt>
                <c:pt idx="75">
                  <c:v>1345101</c:v>
                </c:pt>
                <c:pt idx="76">
                  <c:v>1426096</c:v>
                </c:pt>
                <c:pt idx="77">
                  <c:v>1511104</c:v>
                </c:pt>
                <c:pt idx="78">
                  <c:v>1595350</c:v>
                </c:pt>
                <c:pt idx="79">
                  <c:v>1691719</c:v>
                </c:pt>
                <c:pt idx="80">
                  <c:v>1771514</c:v>
                </c:pt>
                <c:pt idx="81">
                  <c:v>1846679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BC-4D86-91CF-63756D93A2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6506319"/>
        <c:axId val="1826605775"/>
      </c:barChart>
      <c:dateAx>
        <c:axId val="200650631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05775"/>
        <c:crosses val="autoZero"/>
        <c:auto val="1"/>
        <c:lblOffset val="100"/>
        <c:baseTimeUnit val="days"/>
      </c:dateAx>
      <c:valAx>
        <c:axId val="182660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0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Exponential</a:t>
            </a:r>
            <a:r>
              <a:rPr lang="en-US" baseline="0">
                <a:solidFill>
                  <a:schemeClr val="tx1"/>
                </a:solidFill>
              </a:rPr>
              <a:t> Growth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cases!$AF$304:$AF$319</c:f>
              <c:strCache>
                <c:ptCount val="1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</c:strCache>
            </c:strRef>
          </c:cat>
          <c:val>
            <c:numRef>
              <c:f>cases!$AG$304:$AG$319</c:f>
              <c:numCache>
                <c:formatCode>General</c:formatCode>
                <c:ptCount val="16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  <c:pt idx="4">
                  <c:v>243</c:v>
                </c:pt>
                <c:pt idx="5">
                  <c:v>729</c:v>
                </c:pt>
                <c:pt idx="6" formatCode="#,##0">
                  <c:v>2187</c:v>
                </c:pt>
                <c:pt idx="7" formatCode="#,##0">
                  <c:v>6561</c:v>
                </c:pt>
                <c:pt idx="8" formatCode="#,##0">
                  <c:v>19683</c:v>
                </c:pt>
                <c:pt idx="9" formatCode="#,##0">
                  <c:v>59049</c:v>
                </c:pt>
                <c:pt idx="10" formatCode="#,##0">
                  <c:v>177147</c:v>
                </c:pt>
                <c:pt idx="11" formatCode="#,##0">
                  <c:v>531441</c:v>
                </c:pt>
                <c:pt idx="12" formatCode="#,##0">
                  <c:v>1594323</c:v>
                </c:pt>
                <c:pt idx="13" formatCode="#,##0">
                  <c:v>4782969</c:v>
                </c:pt>
                <c:pt idx="14" formatCode="#,##0">
                  <c:v>14348907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02-4583-862E-EAC3A11E2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686047"/>
        <c:axId val="1579968991"/>
      </c:barChart>
      <c:catAx>
        <c:axId val="19336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968991"/>
        <c:crosses val="autoZero"/>
        <c:auto val="1"/>
        <c:lblAlgn val="ctr"/>
        <c:lblOffset val="100"/>
        <c:noMultiLvlLbl val="0"/>
      </c:catAx>
      <c:valAx>
        <c:axId val="157996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68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noFill/>
                <a:latin typeface="+mn-lt"/>
                <a:ea typeface="+mn-ea"/>
                <a:cs typeface="+mn-cs"/>
              </a:defRPr>
            </a:pPr>
            <a:r>
              <a:rPr lang="en-US">
                <a:noFill/>
              </a:rPr>
              <a:t>Real</a:t>
            </a:r>
            <a:r>
              <a:rPr lang="en-US" baseline="0">
                <a:noFill/>
              </a:rPr>
              <a:t> COVID19 Confirmed Cases Globally</a:t>
            </a:r>
            <a:endParaRPr lang="en-US">
              <a:noFill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noFill/>
            <a:ln w="12700">
              <a:solidFill>
                <a:schemeClr val="accent1">
                  <a:alpha val="0"/>
                </a:schemeClr>
              </a:solidFill>
            </a:ln>
          </c:spPr>
          <c:invertIfNegative val="0"/>
          <c:cat>
            <c:numRef>
              <c:f>cases!$E$1:$CH$1</c:f>
              <c:numCache>
                <c:formatCode>m/d/yyyy</c:formatCode>
                <c:ptCount val="82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</c:numCache>
            </c:numRef>
          </c:cat>
          <c:val>
            <c:numRef>
              <c:f>cases!$E$266:$CH$266</c:f>
              <c:numCache>
                <c:formatCode>General</c:formatCode>
                <c:ptCount val="82"/>
                <c:pt idx="0">
                  <c:v>555</c:v>
                </c:pt>
                <c:pt idx="1">
                  <c:v>654</c:v>
                </c:pt>
                <c:pt idx="2">
                  <c:v>941</c:v>
                </c:pt>
                <c:pt idx="3">
                  <c:v>1434</c:v>
                </c:pt>
                <c:pt idx="4">
                  <c:v>2118</c:v>
                </c:pt>
                <c:pt idx="5">
                  <c:v>2927</c:v>
                </c:pt>
                <c:pt idx="6">
                  <c:v>5578</c:v>
                </c:pt>
                <c:pt idx="7">
                  <c:v>6166</c:v>
                </c:pt>
                <c:pt idx="8">
                  <c:v>8234</c:v>
                </c:pt>
                <c:pt idx="9">
                  <c:v>9927</c:v>
                </c:pt>
                <c:pt idx="10">
                  <c:v>12038</c:v>
                </c:pt>
                <c:pt idx="11">
                  <c:v>16787</c:v>
                </c:pt>
                <c:pt idx="12">
                  <c:v>19881</c:v>
                </c:pt>
                <c:pt idx="13">
                  <c:v>23892</c:v>
                </c:pt>
                <c:pt idx="14">
                  <c:v>27635</c:v>
                </c:pt>
                <c:pt idx="15">
                  <c:v>30794</c:v>
                </c:pt>
                <c:pt idx="16">
                  <c:v>34391</c:v>
                </c:pt>
                <c:pt idx="17">
                  <c:v>37120</c:v>
                </c:pt>
                <c:pt idx="18">
                  <c:v>40150</c:v>
                </c:pt>
                <c:pt idx="19">
                  <c:v>42762</c:v>
                </c:pt>
                <c:pt idx="20">
                  <c:v>44802</c:v>
                </c:pt>
                <c:pt idx="21">
                  <c:v>45221</c:v>
                </c:pt>
                <c:pt idx="22">
                  <c:v>60368</c:v>
                </c:pt>
                <c:pt idx="23">
                  <c:v>66885</c:v>
                </c:pt>
                <c:pt idx="24">
                  <c:v>69030</c:v>
                </c:pt>
                <c:pt idx="25">
                  <c:v>71224</c:v>
                </c:pt>
                <c:pt idx="26">
                  <c:v>73258</c:v>
                </c:pt>
                <c:pt idx="27">
                  <c:v>75136</c:v>
                </c:pt>
                <c:pt idx="28">
                  <c:v>75639</c:v>
                </c:pt>
                <c:pt idx="29">
                  <c:v>76197</c:v>
                </c:pt>
                <c:pt idx="30">
                  <c:v>76819</c:v>
                </c:pt>
                <c:pt idx="31">
                  <c:v>78572</c:v>
                </c:pt>
                <c:pt idx="32">
                  <c:v>78958</c:v>
                </c:pt>
                <c:pt idx="33">
                  <c:v>79561</c:v>
                </c:pt>
                <c:pt idx="34">
                  <c:v>80406</c:v>
                </c:pt>
                <c:pt idx="35">
                  <c:v>81388</c:v>
                </c:pt>
                <c:pt idx="36">
                  <c:v>82746</c:v>
                </c:pt>
                <c:pt idx="37">
                  <c:v>84112</c:v>
                </c:pt>
                <c:pt idx="38">
                  <c:v>86011</c:v>
                </c:pt>
                <c:pt idx="39">
                  <c:v>88369</c:v>
                </c:pt>
                <c:pt idx="40">
                  <c:v>90306</c:v>
                </c:pt>
                <c:pt idx="41">
                  <c:v>92840</c:v>
                </c:pt>
                <c:pt idx="42">
                  <c:v>95120</c:v>
                </c:pt>
                <c:pt idx="43">
                  <c:v>97886</c:v>
                </c:pt>
                <c:pt idx="44">
                  <c:v>101801</c:v>
                </c:pt>
                <c:pt idx="45">
                  <c:v>105847</c:v>
                </c:pt>
                <c:pt idx="46">
                  <c:v>109821</c:v>
                </c:pt>
                <c:pt idx="47">
                  <c:v>113590</c:v>
                </c:pt>
                <c:pt idx="48">
                  <c:v>118620</c:v>
                </c:pt>
                <c:pt idx="49">
                  <c:v>125875</c:v>
                </c:pt>
                <c:pt idx="50">
                  <c:v>128352</c:v>
                </c:pt>
                <c:pt idx="51">
                  <c:v>145205</c:v>
                </c:pt>
                <c:pt idx="52">
                  <c:v>156101</c:v>
                </c:pt>
                <c:pt idx="53">
                  <c:v>167454</c:v>
                </c:pt>
                <c:pt idx="54">
                  <c:v>181574</c:v>
                </c:pt>
                <c:pt idx="55">
                  <c:v>197102</c:v>
                </c:pt>
                <c:pt idx="56">
                  <c:v>214821</c:v>
                </c:pt>
                <c:pt idx="57">
                  <c:v>242570</c:v>
                </c:pt>
                <c:pt idx="58">
                  <c:v>272208</c:v>
                </c:pt>
                <c:pt idx="59">
                  <c:v>304507</c:v>
                </c:pt>
                <c:pt idx="60">
                  <c:v>336953</c:v>
                </c:pt>
                <c:pt idx="61">
                  <c:v>378235</c:v>
                </c:pt>
                <c:pt idx="62">
                  <c:v>418045</c:v>
                </c:pt>
                <c:pt idx="63">
                  <c:v>467653</c:v>
                </c:pt>
                <c:pt idx="64">
                  <c:v>529591</c:v>
                </c:pt>
                <c:pt idx="65">
                  <c:v>593291</c:v>
                </c:pt>
                <c:pt idx="66">
                  <c:v>660693</c:v>
                </c:pt>
                <c:pt idx="67">
                  <c:v>720140</c:v>
                </c:pt>
                <c:pt idx="68">
                  <c:v>782389</c:v>
                </c:pt>
                <c:pt idx="69">
                  <c:v>857487</c:v>
                </c:pt>
                <c:pt idx="70">
                  <c:v>932605</c:v>
                </c:pt>
                <c:pt idx="71">
                  <c:v>1013466</c:v>
                </c:pt>
                <c:pt idx="72">
                  <c:v>1095917</c:v>
                </c:pt>
                <c:pt idx="73">
                  <c:v>1197408</c:v>
                </c:pt>
                <c:pt idx="74">
                  <c:v>1272115</c:v>
                </c:pt>
                <c:pt idx="75">
                  <c:v>1345101</c:v>
                </c:pt>
                <c:pt idx="76">
                  <c:v>1426096</c:v>
                </c:pt>
                <c:pt idx="77">
                  <c:v>1511104</c:v>
                </c:pt>
                <c:pt idx="78">
                  <c:v>1595350</c:v>
                </c:pt>
                <c:pt idx="79">
                  <c:v>1691719</c:v>
                </c:pt>
                <c:pt idx="80">
                  <c:v>1771514</c:v>
                </c:pt>
                <c:pt idx="81">
                  <c:v>1846679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E4-463B-AE8F-C23F3B50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6506319"/>
        <c:axId val="1826605775"/>
      </c:barChart>
      <c:dateAx>
        <c:axId val="200650631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05775"/>
        <c:crosses val="autoZero"/>
        <c:auto val="1"/>
        <c:lblOffset val="100"/>
        <c:baseTimeUnit val="days"/>
      </c:dateAx>
      <c:valAx>
        <c:axId val="182660577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06319"/>
        <c:crosses val="autoZero"/>
        <c:crossBetween val="between"/>
      </c:valAx>
    </c:plotArea>
    <c:plotVisOnly val="1"/>
    <c:dispBlanksAs val="gap"/>
    <c:showDLblsOverMax val="0"/>
    <c:extLst/>
  </c:chart>
  <c:spPr>
    <a:noFill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</a:t>
            </a:r>
            <a:r>
              <a:rPr lang="en-US" baseline="0"/>
              <a:t> COVID19 Confirmed Cases Globally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 w="12700">
              <a:noFill/>
            </a:ln>
            <a:effectLst/>
          </c:spPr>
          <c:invertIfNegative val="0"/>
          <c:trendline>
            <c:spPr>
              <a:ln w="41275" cap="rnd">
                <a:solidFill>
                  <a:schemeClr val="accent2">
                    <a:lumMod val="50000"/>
                  </a:schemeClr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6559072185006897"/>
                  <c:y val="-2.027788532289548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cases!$E$1:$CH$1</c:f>
              <c:numCache>
                <c:formatCode>m/d/yyyy</c:formatCode>
                <c:ptCount val="82"/>
                <c:pt idx="0">
                  <c:v>43852</c:v>
                </c:pt>
                <c:pt idx="1">
                  <c:v>43853</c:v>
                </c:pt>
                <c:pt idx="2">
                  <c:v>43854</c:v>
                </c:pt>
                <c:pt idx="3">
                  <c:v>43855</c:v>
                </c:pt>
                <c:pt idx="4">
                  <c:v>43856</c:v>
                </c:pt>
                <c:pt idx="5">
                  <c:v>43857</c:v>
                </c:pt>
                <c:pt idx="6">
                  <c:v>43858</c:v>
                </c:pt>
                <c:pt idx="7">
                  <c:v>43859</c:v>
                </c:pt>
                <c:pt idx="8">
                  <c:v>43860</c:v>
                </c:pt>
                <c:pt idx="9">
                  <c:v>43861</c:v>
                </c:pt>
                <c:pt idx="10">
                  <c:v>43862</c:v>
                </c:pt>
                <c:pt idx="11">
                  <c:v>43863</c:v>
                </c:pt>
                <c:pt idx="12">
                  <c:v>43864</c:v>
                </c:pt>
                <c:pt idx="13">
                  <c:v>43865</c:v>
                </c:pt>
                <c:pt idx="14">
                  <c:v>43866</c:v>
                </c:pt>
                <c:pt idx="15">
                  <c:v>43867</c:v>
                </c:pt>
                <c:pt idx="16">
                  <c:v>43868</c:v>
                </c:pt>
                <c:pt idx="17">
                  <c:v>43869</c:v>
                </c:pt>
                <c:pt idx="18">
                  <c:v>43870</c:v>
                </c:pt>
                <c:pt idx="19">
                  <c:v>43871</c:v>
                </c:pt>
                <c:pt idx="20">
                  <c:v>43872</c:v>
                </c:pt>
                <c:pt idx="21">
                  <c:v>43873</c:v>
                </c:pt>
                <c:pt idx="22">
                  <c:v>43874</c:v>
                </c:pt>
                <c:pt idx="23">
                  <c:v>43875</c:v>
                </c:pt>
                <c:pt idx="24">
                  <c:v>43876</c:v>
                </c:pt>
                <c:pt idx="25">
                  <c:v>43877</c:v>
                </c:pt>
                <c:pt idx="26">
                  <c:v>43878</c:v>
                </c:pt>
                <c:pt idx="27">
                  <c:v>43879</c:v>
                </c:pt>
                <c:pt idx="28">
                  <c:v>43880</c:v>
                </c:pt>
                <c:pt idx="29">
                  <c:v>43881</c:v>
                </c:pt>
                <c:pt idx="30">
                  <c:v>43882</c:v>
                </c:pt>
                <c:pt idx="31">
                  <c:v>43883</c:v>
                </c:pt>
                <c:pt idx="32">
                  <c:v>43884</c:v>
                </c:pt>
                <c:pt idx="33">
                  <c:v>43885</c:v>
                </c:pt>
                <c:pt idx="34">
                  <c:v>43886</c:v>
                </c:pt>
                <c:pt idx="35">
                  <c:v>43887</c:v>
                </c:pt>
                <c:pt idx="36">
                  <c:v>43888</c:v>
                </c:pt>
                <c:pt idx="37">
                  <c:v>43889</c:v>
                </c:pt>
                <c:pt idx="38">
                  <c:v>43890</c:v>
                </c:pt>
                <c:pt idx="39">
                  <c:v>43891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43897</c:v>
                </c:pt>
                <c:pt idx="46">
                  <c:v>43898</c:v>
                </c:pt>
                <c:pt idx="47">
                  <c:v>43899</c:v>
                </c:pt>
                <c:pt idx="48">
                  <c:v>43900</c:v>
                </c:pt>
                <c:pt idx="49">
                  <c:v>43901</c:v>
                </c:pt>
                <c:pt idx="50">
                  <c:v>43902</c:v>
                </c:pt>
                <c:pt idx="51">
                  <c:v>43903</c:v>
                </c:pt>
                <c:pt idx="52">
                  <c:v>43904</c:v>
                </c:pt>
                <c:pt idx="53">
                  <c:v>43905</c:v>
                </c:pt>
                <c:pt idx="54">
                  <c:v>43906</c:v>
                </c:pt>
                <c:pt idx="55">
                  <c:v>43907</c:v>
                </c:pt>
                <c:pt idx="56">
                  <c:v>43908</c:v>
                </c:pt>
                <c:pt idx="57">
                  <c:v>43909</c:v>
                </c:pt>
                <c:pt idx="58">
                  <c:v>43910</c:v>
                </c:pt>
                <c:pt idx="59">
                  <c:v>43911</c:v>
                </c:pt>
                <c:pt idx="60">
                  <c:v>43912</c:v>
                </c:pt>
                <c:pt idx="61">
                  <c:v>43913</c:v>
                </c:pt>
                <c:pt idx="62">
                  <c:v>43914</c:v>
                </c:pt>
                <c:pt idx="63">
                  <c:v>43915</c:v>
                </c:pt>
                <c:pt idx="64">
                  <c:v>43916</c:v>
                </c:pt>
                <c:pt idx="65">
                  <c:v>43917</c:v>
                </c:pt>
                <c:pt idx="66">
                  <c:v>43918</c:v>
                </c:pt>
                <c:pt idx="67">
                  <c:v>43919</c:v>
                </c:pt>
                <c:pt idx="68">
                  <c:v>43920</c:v>
                </c:pt>
                <c:pt idx="69">
                  <c:v>43921</c:v>
                </c:pt>
                <c:pt idx="70">
                  <c:v>43922</c:v>
                </c:pt>
                <c:pt idx="71">
                  <c:v>43923</c:v>
                </c:pt>
                <c:pt idx="72">
                  <c:v>43924</c:v>
                </c:pt>
                <c:pt idx="73">
                  <c:v>43925</c:v>
                </c:pt>
                <c:pt idx="74">
                  <c:v>43926</c:v>
                </c:pt>
                <c:pt idx="75">
                  <c:v>43927</c:v>
                </c:pt>
                <c:pt idx="76">
                  <c:v>43928</c:v>
                </c:pt>
                <c:pt idx="77">
                  <c:v>43929</c:v>
                </c:pt>
                <c:pt idx="78">
                  <c:v>43930</c:v>
                </c:pt>
                <c:pt idx="79">
                  <c:v>43931</c:v>
                </c:pt>
                <c:pt idx="80">
                  <c:v>43932</c:v>
                </c:pt>
                <c:pt idx="81">
                  <c:v>43933</c:v>
                </c:pt>
              </c:numCache>
            </c:numRef>
          </c:cat>
          <c:val>
            <c:numRef>
              <c:f>cases!$E$267:$CH$267</c:f>
              <c:numCache>
                <c:formatCode>General</c:formatCode>
                <c:ptCount val="82"/>
                <c:pt idx="0">
                  <c:v>2.7442929831226763</c:v>
                </c:pt>
                <c:pt idx="1">
                  <c:v>2.8155777483242672</c:v>
                </c:pt>
                <c:pt idx="2">
                  <c:v>2.973589623427257</c:v>
                </c:pt>
                <c:pt idx="3">
                  <c:v>3.1565491513317814</c:v>
                </c:pt>
                <c:pt idx="4">
                  <c:v>3.3259259557714662</c:v>
                </c:pt>
                <c:pt idx="5">
                  <c:v>3.466422722433792</c:v>
                </c:pt>
                <c:pt idx="6">
                  <c:v>3.7464785099300308</c:v>
                </c:pt>
                <c:pt idx="7">
                  <c:v>3.7900035203904894</c:v>
                </c:pt>
                <c:pt idx="8">
                  <c:v>3.9156108626614672</c:v>
                </c:pt>
                <c:pt idx="9">
                  <c:v>3.9968180218795153</c:v>
                </c:pt>
                <c:pt idx="10">
                  <c:v>4.0805543389887715</c:v>
                </c:pt>
                <c:pt idx="11">
                  <c:v>4.2249730904288327</c:v>
                </c:pt>
                <c:pt idx="12">
                  <c:v>4.2984382253107594</c:v>
                </c:pt>
                <c:pt idx="13">
                  <c:v>4.3782525060750341</c:v>
                </c:pt>
                <c:pt idx="14">
                  <c:v>4.4414594689177935</c:v>
                </c:pt>
                <c:pt idx="15">
                  <c:v>4.4884661054376895</c:v>
                </c:pt>
                <c:pt idx="16">
                  <c:v>4.5364448041490784</c:v>
                </c:pt>
                <c:pt idx="17">
                  <c:v>4.5696079675468244</c:v>
                </c:pt>
                <c:pt idx="18">
                  <c:v>4.6036855496147</c:v>
                </c:pt>
                <c:pt idx="19">
                  <c:v>4.6310580091805971</c:v>
                </c:pt>
                <c:pt idx="20">
                  <c:v>4.6512974017118989</c:v>
                </c:pt>
                <c:pt idx="21">
                  <c:v>4.6553401619385744</c:v>
                </c:pt>
                <c:pt idx="22">
                  <c:v>4.7808067878569203</c:v>
                </c:pt>
                <c:pt idx="23">
                  <c:v>4.8253287314052882</c:v>
                </c:pt>
                <c:pt idx="24">
                  <c:v>4.8390378733883059</c:v>
                </c:pt>
                <c:pt idx="25">
                  <c:v>4.8526263603680864</c:v>
                </c:pt>
                <c:pt idx="26">
                  <c:v>4.8648550579154728</c:v>
                </c:pt>
                <c:pt idx="27">
                  <c:v>4.8758480708954828</c:v>
                </c:pt>
                <c:pt idx="28">
                  <c:v>4.8787457785369268</c:v>
                </c:pt>
                <c:pt idx="29">
                  <c:v>4.8819378727950635</c:v>
                </c:pt>
                <c:pt idx="30">
                  <c:v>4.8854686493885344</c:v>
                </c:pt>
                <c:pt idx="31">
                  <c:v>4.8952678079738243</c:v>
                </c:pt>
                <c:pt idx="32">
                  <c:v>4.8973961391554459</c:v>
                </c:pt>
                <c:pt idx="33">
                  <c:v>4.900700233121988</c:v>
                </c:pt>
                <c:pt idx="34">
                  <c:v>4.9052884575751445</c:v>
                </c:pt>
                <c:pt idx="35">
                  <c:v>4.9105603764129953</c:v>
                </c:pt>
                <c:pt idx="36">
                  <c:v>4.9177470088536159</c:v>
                </c:pt>
                <c:pt idx="37">
                  <c:v>4.92485795967435</c:v>
                </c:pt>
                <c:pt idx="38">
                  <c:v>4.9345539969854961</c:v>
                </c:pt>
                <c:pt idx="39">
                  <c:v>4.9462999404643453</c:v>
                </c:pt>
                <c:pt idx="40">
                  <c:v>4.9557166061310571</c:v>
                </c:pt>
                <c:pt idx="41">
                  <c:v>4.96773513178388</c:v>
                </c:pt>
                <c:pt idx="42">
                  <c:v>4.9782718416106349</c:v>
                </c:pt>
                <c:pt idx="43">
                  <c:v>4.9907205819203373</c:v>
                </c:pt>
                <c:pt idx="44">
                  <c:v>5.0077520441338326</c:v>
                </c:pt>
                <c:pt idx="45">
                  <c:v>5.0246785534096663</c:v>
                </c:pt>
                <c:pt idx="46">
                  <c:v>5.0406853939581753</c:v>
                </c:pt>
                <c:pt idx="47">
                  <c:v>5.0553400995441811</c:v>
                </c:pt>
                <c:pt idx="48">
                  <c:v>5.0741579196973161</c:v>
                </c:pt>
                <c:pt idx="49">
                  <c:v>5.0999394835616743</c:v>
                </c:pt>
                <c:pt idx="50">
                  <c:v>5.108402640301553</c:v>
                </c:pt>
                <c:pt idx="51">
                  <c:v>5.1619815711507329</c:v>
                </c:pt>
                <c:pt idx="52">
                  <c:v>5.1934056852090595</c:v>
                </c:pt>
                <c:pt idx="53">
                  <c:v>5.2238955260602946</c:v>
                </c:pt>
                <c:pt idx="54">
                  <c:v>5.2590536610081386</c:v>
                </c:pt>
                <c:pt idx="55">
                  <c:v>5.2946910311011433</c:v>
                </c:pt>
                <c:pt idx="56">
                  <c:v>5.3320767339098731</c:v>
                </c:pt>
                <c:pt idx="57">
                  <c:v>5.3848370882036845</c:v>
                </c:pt>
                <c:pt idx="58">
                  <c:v>5.4349008846615856</c:v>
                </c:pt>
                <c:pt idx="59">
                  <c:v>5.4835972806353332</c:v>
                </c:pt>
                <c:pt idx="60">
                  <c:v>5.5275693273871864</c:v>
                </c:pt>
                <c:pt idx="61">
                  <c:v>5.5777617138362663</c:v>
                </c:pt>
                <c:pt idx="62">
                  <c:v>5.6212230334491782</c:v>
                </c:pt>
                <c:pt idx="63">
                  <c:v>5.6699237246950576</c:v>
                </c:pt>
                <c:pt idx="64">
                  <c:v>5.7239405959868757</c:v>
                </c:pt>
                <c:pt idx="65">
                  <c:v>5.7732677603044467</c:v>
                </c:pt>
                <c:pt idx="66">
                  <c:v>5.8199997055104857</c:v>
                </c:pt>
                <c:pt idx="67">
                  <c:v>5.8574169343715496</c:v>
                </c:pt>
                <c:pt idx="68">
                  <c:v>5.8934227358581701</c:v>
                </c:pt>
                <c:pt idx="69">
                  <c:v>5.9332275446086138</c:v>
                </c:pt>
                <c:pt idx="70">
                  <c:v>5.9696977395192761</c:v>
                </c:pt>
                <c:pt idx="71">
                  <c:v>6.0058091834581653</c:v>
                </c:pt>
                <c:pt idx="72">
                  <c:v>6.0397776638135294</c:v>
                </c:pt>
                <c:pt idx="73">
                  <c:v>6.0782421553832826</c:v>
                </c:pt>
                <c:pt idx="74">
                  <c:v>6.1045263735827353</c:v>
                </c:pt>
                <c:pt idx="75">
                  <c:v>6.1287548955620892</c:v>
                </c:pt>
                <c:pt idx="76">
                  <c:v>6.1541487617479218</c:v>
                </c:pt>
                <c:pt idx="77">
                  <c:v>6.1792943551873458</c:v>
                </c:pt>
                <c:pt idx="78">
                  <c:v>6.202855976668217</c:v>
                </c:pt>
                <c:pt idx="79">
                  <c:v>6.2283282269747522</c:v>
                </c:pt>
                <c:pt idx="80">
                  <c:v>6.2483445888445965</c:v>
                </c:pt>
                <c:pt idx="81">
                  <c:v>6.2663914105217948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4-4D66-BE19-EB713AF28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6506319"/>
        <c:axId val="1826605775"/>
      </c:barChart>
      <c:dateAx>
        <c:axId val="200650631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605775"/>
        <c:crosses val="autoZero"/>
        <c:auto val="1"/>
        <c:lblOffset val="100"/>
        <c:baseTimeUnit val="days"/>
      </c:dateAx>
      <c:valAx>
        <c:axId val="182660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0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</a:rPr>
              <a:t>Exponential</a:t>
            </a:r>
            <a:r>
              <a:rPr lang="en-US" baseline="0">
                <a:solidFill>
                  <a:sysClr val="windowText" lastClr="000000"/>
                </a:solidFill>
              </a:rPr>
              <a:t> Growth</a:t>
            </a:r>
            <a:endParaRPr lang="en-US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trendline>
            <c:spPr>
              <a:ln w="25400" cap="rnd">
                <a:solidFill>
                  <a:schemeClr val="accent2">
                    <a:lumMod val="50000"/>
                    <a:alpha val="60000"/>
                  </a:schemeClr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cat>
            <c:strRef>
              <c:f>cases!$AF$304:$AF$319</c:f>
              <c:strCache>
                <c:ptCount val="1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</c:strCache>
            </c:strRef>
          </c:cat>
          <c:val>
            <c:numRef>
              <c:f>cases!$AG$304:$AG$319</c:f>
              <c:numCache>
                <c:formatCode>General</c:formatCode>
                <c:ptCount val="16"/>
                <c:pt idx="0">
                  <c:v>3</c:v>
                </c:pt>
                <c:pt idx="1">
                  <c:v>9</c:v>
                </c:pt>
                <c:pt idx="2">
                  <c:v>27</c:v>
                </c:pt>
                <c:pt idx="3">
                  <c:v>81</c:v>
                </c:pt>
                <c:pt idx="4">
                  <c:v>243</c:v>
                </c:pt>
                <c:pt idx="5">
                  <c:v>729</c:v>
                </c:pt>
                <c:pt idx="6" formatCode="#,##0">
                  <c:v>2187</c:v>
                </c:pt>
                <c:pt idx="7" formatCode="#,##0">
                  <c:v>6561</c:v>
                </c:pt>
                <c:pt idx="8" formatCode="#,##0">
                  <c:v>19683</c:v>
                </c:pt>
                <c:pt idx="9" formatCode="#,##0">
                  <c:v>59049</c:v>
                </c:pt>
                <c:pt idx="10" formatCode="#,##0">
                  <c:v>177147</c:v>
                </c:pt>
                <c:pt idx="11" formatCode="#,##0">
                  <c:v>531441</c:v>
                </c:pt>
                <c:pt idx="12" formatCode="#,##0">
                  <c:v>1594323</c:v>
                </c:pt>
                <c:pt idx="13" formatCode="#,##0">
                  <c:v>4782969</c:v>
                </c:pt>
                <c:pt idx="14" formatCode="#,##0">
                  <c:v>14348907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56-466B-91D4-55D8AD009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686047"/>
        <c:axId val="1579968991"/>
      </c:barChart>
      <c:catAx>
        <c:axId val="19336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968991"/>
        <c:crosses val="autoZero"/>
        <c:auto val="1"/>
        <c:lblAlgn val="ctr"/>
        <c:lblOffset val="100"/>
        <c:noMultiLvlLbl val="0"/>
      </c:catAx>
      <c:valAx>
        <c:axId val="1579968991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686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Sheet1!$A$2:$A$26</c:f>
              <c:numCache>
                <c:formatCode>General</c:formatCode>
                <c:ptCount val="25"/>
              </c:numCache>
            </c:num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  <c:pt idx="9">
                  <c:v>1024</c:v>
                </c:pt>
                <c:pt idx="10">
                  <c:v>2048</c:v>
                </c:pt>
                <c:pt idx="11">
                  <c:v>4096</c:v>
                </c:pt>
                <c:pt idx="12">
                  <c:v>8192</c:v>
                </c:pt>
                <c:pt idx="13">
                  <c:v>16384</c:v>
                </c:pt>
                <c:pt idx="14">
                  <c:v>32768</c:v>
                </c:pt>
                <c:pt idx="15">
                  <c:v>65536</c:v>
                </c:pt>
                <c:pt idx="16">
                  <c:v>131072</c:v>
                </c:pt>
                <c:pt idx="17">
                  <c:v>262144</c:v>
                </c:pt>
                <c:pt idx="18">
                  <c:v>524288</c:v>
                </c:pt>
                <c:pt idx="19">
                  <c:v>1048576</c:v>
                </c:pt>
                <c:pt idx="20">
                  <c:v>2097152</c:v>
                </c:pt>
                <c:pt idx="21">
                  <c:v>4194304</c:v>
                </c:pt>
                <c:pt idx="22">
                  <c:v>8388608</c:v>
                </c:pt>
                <c:pt idx="23">
                  <c:v>16777216</c:v>
                </c:pt>
                <c:pt idx="24">
                  <c:v>33554432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14-4A9F-A51F-4E7773D756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Sheet1!$A$2:$A$26</c:f>
              <c:numCache>
                <c:formatCode>General</c:formatCode>
                <c:ptCount val="25"/>
              </c:numCache>
            </c:numRef>
          </c:cat>
          <c:val>
            <c:numRef>
              <c:f>Sheet1!$C$2:$C$26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14-4A9F-A51F-4E7773D756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Sheet1!$A$2:$A$26</c:f>
              <c:numCache>
                <c:formatCode>General</c:formatCode>
                <c:ptCount val="25"/>
              </c:numCache>
            </c:numRef>
          </c:cat>
          <c:val>
            <c:numRef>
              <c:f>Sheet1!$D$2:$D$26</c:f>
              <c:numCache>
                <c:formatCode>General</c:formatCode>
                <c:ptCount val="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14-4A9F-A51F-4E7773D756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302303"/>
        <c:axId val="31104959"/>
      </c:lineChart>
      <c:catAx>
        <c:axId val="11130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04959"/>
        <c:crosses val="autoZero"/>
        <c:auto val="1"/>
        <c:lblAlgn val="ctr"/>
        <c:lblOffset val="100"/>
        <c:noMultiLvlLbl val="0"/>
      </c:catAx>
      <c:valAx>
        <c:axId val="31104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302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95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6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41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0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47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0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22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2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92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5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hyperlink" Target="https://github.com/CSSEGISandData/COVID-19" TargetMode="Externa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3d0Y-JpRRg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91C2C-BA73-4756-9950-24F5933F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EC2E1-34AA-4708-8A62-5A3EC571A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2B5BD-81F2-43D0-9BB5-CDFEA53F7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Real time epidemic modelling </a:t>
            </a:r>
          </a:p>
        </p:txBody>
      </p:sp>
    </p:spTree>
    <p:extLst>
      <p:ext uri="{BB962C8B-B14F-4D97-AF65-F5344CB8AC3E}">
        <p14:creationId xmlns:p14="http://schemas.microsoft.com/office/powerpoint/2010/main" val="115282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BDD58CA-C3A6-4FDD-A470-317595257CA2}"/>
              </a:ext>
            </a:extLst>
          </p:cNvPr>
          <p:cNvGrpSpPr/>
          <p:nvPr/>
        </p:nvGrpSpPr>
        <p:grpSpPr>
          <a:xfrm>
            <a:off x="-1337933" y="-3327919"/>
            <a:ext cx="14560209" cy="13231058"/>
            <a:chOff x="-1337933" y="-3327919"/>
            <a:chExt cx="14560209" cy="132310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C90FBB-9E1A-41A5-B197-C1552577EF7B}"/>
                </a:ext>
              </a:extLst>
            </p:cNvPr>
            <p:cNvSpPr/>
            <p:nvPr/>
          </p:nvSpPr>
          <p:spPr>
            <a:xfrm>
              <a:off x="-180976" y="-152400"/>
              <a:ext cx="12372975" cy="7360546"/>
            </a:xfrm>
            <a:prstGeom prst="rect">
              <a:avLst/>
            </a:prstGeom>
            <a:blipFill dpi="0" rotWithShape="1">
              <a:blip r:embed="rId2"/>
              <a:srcRect/>
              <a:tile tx="31750" ty="1847850" sx="40000" sy="40000" flip="x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E9950ED-2106-4E2D-AD5C-775B59565BC9}"/>
                </a:ext>
              </a:extLst>
            </p:cNvPr>
            <p:cNvSpPr/>
            <p:nvPr/>
          </p:nvSpPr>
          <p:spPr>
            <a:xfrm rot="3388048">
              <a:off x="-673357" y="-3992495"/>
              <a:ext cx="13231058" cy="14560209"/>
            </a:xfrm>
            <a:prstGeom prst="rect">
              <a:avLst/>
            </a:prstGeom>
            <a:blipFill dpi="0" rotWithShape="1">
              <a:blip r:embed="rId3"/>
              <a:srcRect/>
              <a:tile tx="31750" ty="1847850" sx="40000" sy="40000" flip="x" algn="br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00" y="591051"/>
            <a:ext cx="9720072" cy="1499616"/>
          </a:xfrm>
        </p:spPr>
        <p:txBody>
          <a:bodyPr/>
          <a:lstStyle/>
          <a:p>
            <a:r>
              <a:rPr lang="en-US" dirty="0"/>
              <a:t>One virus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FCFF84-9AC9-404A-BD7B-4DA659F8B121}"/>
              </a:ext>
            </a:extLst>
          </p:cNvPr>
          <p:cNvGrpSpPr/>
          <p:nvPr/>
        </p:nvGrpSpPr>
        <p:grpSpPr>
          <a:xfrm rot="6147063">
            <a:off x="5861221" y="1079366"/>
            <a:ext cx="2360228" cy="2388644"/>
            <a:chOff x="620735" y="2778063"/>
            <a:chExt cx="4108290" cy="4157752"/>
          </a:xfrm>
          <a:noFill/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D0A499D-B499-434A-A672-1D9C646C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257" y="3429000"/>
              <a:ext cx="1928450" cy="1928450"/>
            </a:xfrm>
            <a:prstGeom prst="rect">
              <a:avLst/>
            </a:prstGeom>
            <a:grpFill/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FF37273-2067-4743-8AE2-5309D03F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927646">
              <a:off x="2800575" y="3608478"/>
              <a:ext cx="1928450" cy="1928450"/>
            </a:xfrm>
            <a:prstGeom prst="rect">
              <a:avLst/>
            </a:prstGeom>
            <a:grpFill/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46FCDBB-CC47-4AF4-9FFC-77F29AFE2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171944">
              <a:off x="2832721" y="5158328"/>
              <a:ext cx="1777487" cy="1777487"/>
            </a:xfrm>
            <a:prstGeom prst="rect">
              <a:avLst/>
            </a:prstGeom>
            <a:grpFill/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277438E-CC57-49F1-9C9D-1362A4E8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598955">
              <a:off x="620735" y="4595936"/>
              <a:ext cx="1412441" cy="1412441"/>
            </a:xfrm>
            <a:prstGeom prst="rect">
              <a:avLst/>
            </a:prstGeom>
            <a:grpFill/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1B2956A-0F58-46A4-8DE4-CF7E6A898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526601">
              <a:off x="1898779" y="4799497"/>
              <a:ext cx="1412441" cy="1412441"/>
            </a:xfrm>
            <a:prstGeom prst="rect">
              <a:avLst/>
            </a:prstGeom>
            <a:grpFill/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0346ED8-671A-4602-A700-278934837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770899">
              <a:off x="2534770" y="2778063"/>
              <a:ext cx="1301873" cy="1301873"/>
            </a:xfrm>
            <a:prstGeom prst="rect">
              <a:avLst/>
            </a:prstGeom>
            <a:grpFill/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43693F-69B5-491D-9156-B923FDB73BFC}"/>
              </a:ext>
            </a:extLst>
          </p:cNvPr>
          <p:cNvGrpSpPr/>
          <p:nvPr/>
        </p:nvGrpSpPr>
        <p:grpSpPr>
          <a:xfrm>
            <a:off x="620735" y="1797960"/>
            <a:ext cx="10496032" cy="5622598"/>
            <a:chOff x="620735" y="1797960"/>
            <a:chExt cx="10496032" cy="56225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6ABCCF-A49A-4431-AF97-9D24998B46A4}"/>
                </a:ext>
              </a:extLst>
            </p:cNvPr>
            <p:cNvGrpSpPr/>
            <p:nvPr/>
          </p:nvGrpSpPr>
          <p:grpSpPr>
            <a:xfrm>
              <a:off x="620735" y="2778063"/>
              <a:ext cx="4108290" cy="4157752"/>
              <a:chOff x="620735" y="2778063"/>
              <a:chExt cx="4108290" cy="4157752"/>
            </a:xfrm>
            <a:noFill/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FA70A68-0517-4938-B18E-3A5A0EC6B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0477927-4F4C-4203-8154-0E7A3694F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4F83373-4B42-4BF2-81C3-06DD7033A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DF0071-51BD-45CF-94A7-7C4B0B866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D3F0EA0-5F38-4436-880C-5A3D30CD3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4E8A907-8159-4C2D-9896-5A2F0261A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C7800ED-DB70-4570-8D86-AD60F5E4DE5D}"/>
                </a:ext>
              </a:extLst>
            </p:cNvPr>
            <p:cNvGrpSpPr/>
            <p:nvPr/>
          </p:nvGrpSpPr>
          <p:grpSpPr>
            <a:xfrm rot="6614466">
              <a:off x="4290979" y="2929741"/>
              <a:ext cx="4108290" cy="4157752"/>
              <a:chOff x="620735" y="2778063"/>
              <a:chExt cx="4108290" cy="4157752"/>
            </a:xfrm>
            <a:noFill/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67ABD7D-C136-4D45-92AC-E3BB8D809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EA8C577-BC74-4A91-8A82-8979FC7C1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53882C7-F290-4D85-AB5A-DAFDED2F2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E06ED99-D1B3-4A8C-9E0A-33EBF987B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47F764C-55CA-4DA0-9100-4EC94A5DB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6C17124-4FBD-4459-8E68-F9CC6DED6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F013C7-4CEF-4696-A1FA-1FC0425889BB}"/>
                </a:ext>
              </a:extLst>
            </p:cNvPr>
            <p:cNvGrpSpPr/>
            <p:nvPr/>
          </p:nvGrpSpPr>
          <p:grpSpPr>
            <a:xfrm rot="1761039">
              <a:off x="3332005" y="1878916"/>
              <a:ext cx="2672895" cy="2601940"/>
              <a:chOff x="620735" y="2778063"/>
              <a:chExt cx="4108290" cy="4157752"/>
            </a:xfrm>
            <a:noFill/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27BF097-39AD-41A7-BCAB-6AF5FC4D8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2DF5870-6906-4267-B9D1-B2145290D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9D4F20F-45B6-413E-9EC4-F2096FF1F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AF1F1DB-CB64-47DB-A0F0-2B4D9390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1DE8F66-839B-48E1-89B5-3E6503BE2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709AE14-BBDF-4F90-BC19-26041264D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3789AF5-2F58-4C4B-9D54-B3D16FB11B92}"/>
                </a:ext>
              </a:extLst>
            </p:cNvPr>
            <p:cNvGrpSpPr/>
            <p:nvPr/>
          </p:nvGrpSpPr>
          <p:grpSpPr>
            <a:xfrm rot="2628875">
              <a:off x="7008477" y="2326907"/>
              <a:ext cx="4108290" cy="4157752"/>
              <a:chOff x="620735" y="2778063"/>
              <a:chExt cx="4108290" cy="4157752"/>
            </a:xfrm>
            <a:noFill/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AFE0FB2-240D-40C9-B3AA-1C015854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A03D0A5-47D2-4712-9381-EE65E20C4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CA5753F-1012-45BA-8232-1256D1188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D58351F-EC72-4833-8BD8-053495793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25EBA6D-09ED-4897-B631-B8EC9BF60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3A96DDA-8FF0-4E3F-AF1D-3F9E2A176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68993C-B763-4D60-B37E-D96FBB39C825}"/>
                </a:ext>
              </a:extLst>
            </p:cNvPr>
            <p:cNvGrpSpPr/>
            <p:nvPr/>
          </p:nvGrpSpPr>
          <p:grpSpPr>
            <a:xfrm>
              <a:off x="9408857" y="5589438"/>
              <a:ext cx="1651812" cy="1671699"/>
              <a:chOff x="620735" y="2778063"/>
              <a:chExt cx="4108290" cy="4157752"/>
            </a:xfrm>
            <a:noFill/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01CFDC6-B0E5-4390-ACE6-977868E8D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B31905B-C88B-4780-AF75-50A540910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AA6F9D3-35FA-42A9-810F-097A565E2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A3C83EB-BCA2-4847-9B95-480D3171F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6215DFC-2F6F-4322-8476-511C86B20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F8F984C-731D-461A-9411-3464F7073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366F004-A789-4F17-B301-B7FFB9DC75B4}"/>
                </a:ext>
              </a:extLst>
            </p:cNvPr>
            <p:cNvGrpSpPr/>
            <p:nvPr/>
          </p:nvGrpSpPr>
          <p:grpSpPr>
            <a:xfrm rot="4617002">
              <a:off x="7776504" y="1788016"/>
              <a:ext cx="1651812" cy="1671699"/>
              <a:chOff x="620735" y="2778063"/>
              <a:chExt cx="4108290" cy="4157752"/>
            </a:xfrm>
            <a:noFill/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FEDD5ECA-B1FD-44E3-8980-FB74088D1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D27C310-CA47-4129-B253-818117583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D19BBF9-6889-44C0-954E-0D38EE554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FED303B-FC85-448C-99C5-53818EE6C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8695B108-17FD-4E70-AECE-CFAC23659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C48F7A77-71B8-4E0E-B4B1-FDEDF7250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FFC5713-96E4-481E-B605-66686AC99666}"/>
                </a:ext>
              </a:extLst>
            </p:cNvPr>
            <p:cNvGrpSpPr/>
            <p:nvPr/>
          </p:nvGrpSpPr>
          <p:grpSpPr>
            <a:xfrm rot="19302809">
              <a:off x="1109615" y="5748859"/>
              <a:ext cx="1651812" cy="1671699"/>
              <a:chOff x="620735" y="2778063"/>
              <a:chExt cx="4108290" cy="4157752"/>
            </a:xfrm>
            <a:noFill/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9B6393D-A7F2-4E71-A6F4-0A8B0C30F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257" y="3429000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95BF566-989C-4BC3-AE2F-45BBB51BC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27646">
                <a:off x="2800575" y="3608478"/>
                <a:ext cx="1928450" cy="1928450"/>
              </a:xfrm>
              <a:prstGeom prst="rect">
                <a:avLst/>
              </a:prstGeom>
              <a:grpFill/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A8529CB-714A-4C6F-AA46-1BC4E3FC1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171944">
                <a:off x="2832721" y="5158328"/>
                <a:ext cx="1777487" cy="1777487"/>
              </a:xfrm>
              <a:prstGeom prst="rect">
                <a:avLst/>
              </a:prstGeom>
              <a:grpFill/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B8BB7045-E2C8-4E3E-B6ED-6D470A380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598955">
                <a:off x="620735" y="4595936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76380BE1-B838-451A-AB36-0900792C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26601">
                <a:off x="1898779" y="4799497"/>
                <a:ext cx="1412441" cy="1412441"/>
              </a:xfrm>
              <a:prstGeom prst="rect">
                <a:avLst/>
              </a:prstGeom>
              <a:grpFill/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10DCB21-1963-45CB-866F-8C40430D6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770899">
                <a:off x="2534770" y="2778063"/>
                <a:ext cx="1301873" cy="1301873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59218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FA25C5-FFF3-4C2B-9A10-7762DF34577F}"/>
              </a:ext>
            </a:extLst>
          </p:cNvPr>
          <p:cNvSpPr/>
          <p:nvPr/>
        </p:nvSpPr>
        <p:spPr>
          <a:xfrm>
            <a:off x="-64655" y="-147782"/>
            <a:ext cx="12256655" cy="7005782"/>
          </a:xfrm>
          <a:prstGeom prst="rect">
            <a:avLst/>
          </a:prstGeom>
          <a:blipFill dpi="0" rotWithShape="1">
            <a:blip r:embed="rId2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C54930-E82B-4423-8460-52FC76ACA868}"/>
              </a:ext>
            </a:extLst>
          </p:cNvPr>
          <p:cNvSpPr/>
          <p:nvPr/>
        </p:nvSpPr>
        <p:spPr>
          <a:xfrm>
            <a:off x="-64655" y="-147782"/>
            <a:ext cx="12256655" cy="7005782"/>
          </a:xfrm>
          <a:prstGeom prst="rect">
            <a:avLst/>
          </a:prstGeom>
          <a:blipFill dpi="0" rotWithShape="1">
            <a:blip r:embed="rId3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2C4511-46CB-4C5E-87C5-43BF9297F3CC}"/>
              </a:ext>
            </a:extLst>
          </p:cNvPr>
          <p:cNvSpPr/>
          <p:nvPr/>
        </p:nvSpPr>
        <p:spPr>
          <a:xfrm rot="9506517">
            <a:off x="-2143826" y="1696852"/>
            <a:ext cx="12256655" cy="7005782"/>
          </a:xfrm>
          <a:prstGeom prst="rect">
            <a:avLst/>
          </a:prstGeom>
          <a:blipFill dpi="0" rotWithShape="1">
            <a:blip r:embed="rId3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DAEA7D-E846-4C9B-A772-6A535296A76C}"/>
              </a:ext>
            </a:extLst>
          </p:cNvPr>
          <p:cNvSpPr/>
          <p:nvPr/>
        </p:nvSpPr>
        <p:spPr>
          <a:xfrm rot="4685018">
            <a:off x="1284920" y="-4422223"/>
            <a:ext cx="12256655" cy="13814050"/>
          </a:xfrm>
          <a:prstGeom prst="rect">
            <a:avLst/>
          </a:prstGeom>
          <a:blipFill dpi="0" rotWithShape="1">
            <a:blip r:embed="rId3"/>
            <a:srcRect/>
            <a:tile tx="31750" ty="1847850" sx="40000" sy="40000" flip="x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00" y="591051"/>
            <a:ext cx="9720072" cy="1499616"/>
          </a:xfrm>
          <a:ln>
            <a:noFill/>
          </a:ln>
        </p:spPr>
        <p:txBody>
          <a:bodyPr/>
          <a:lstStyle/>
          <a:p>
            <a:r>
              <a:rPr lang="en-US" dirty="0"/>
              <a:t>One virus</a:t>
            </a:r>
          </a:p>
        </p:txBody>
      </p:sp>
    </p:spTree>
    <p:extLst>
      <p:ext uri="{BB962C8B-B14F-4D97-AF65-F5344CB8AC3E}">
        <p14:creationId xmlns:p14="http://schemas.microsoft.com/office/powerpoint/2010/main" val="3880113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0"/>
                    </a14:imgEffect>
                  </a14:imgLayer>
                </a14:imgProps>
              </a:ext>
            </a:extLst>
          </a:blip>
          <a:srcRect/>
          <a:tile tx="31750" ty="1847850" sx="40000" sy="40000" flip="x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59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FA9E4-922C-44AF-AD23-E9FB33E5D022}"/>
              </a:ext>
            </a:extLst>
          </p:cNvPr>
          <p:cNvSpPr txBox="1"/>
          <p:nvPr/>
        </p:nvSpPr>
        <p:spPr>
          <a:xfrm>
            <a:off x="6540687" y="0"/>
            <a:ext cx="4908364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It takes between 3-14 days for symptoms to develop, dependent on a number of factors, possibly including but not limited to: initial viral load, individual immune response, blood type, infection pathway </a:t>
            </a:r>
          </a:p>
          <a:p>
            <a:pPr algn="ctr"/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F52893-97D9-428E-A0EB-F36395AA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6" y="2898753"/>
            <a:ext cx="1280054" cy="25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09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2ACC8B-660D-4ED2-804B-E49D8B037370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Let’s assume that over the course of the infection, one person transmits the virus to three new people on average.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We’ll take the course of infection to be one week for simplicity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EA54DB7-7DD9-4713-8784-44EB1206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6" y="2898753"/>
            <a:ext cx="1280054" cy="256620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855262-AF1E-4321-8E08-B3CC46082A33}"/>
              </a:ext>
            </a:extLst>
          </p:cNvPr>
          <p:cNvGrpSpPr/>
          <p:nvPr/>
        </p:nvGrpSpPr>
        <p:grpSpPr>
          <a:xfrm>
            <a:off x="2168642" y="2901274"/>
            <a:ext cx="422418" cy="2571248"/>
            <a:chOff x="2889741" y="2823027"/>
            <a:chExt cx="422418" cy="2571248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D789FA7-E542-402C-BBD4-7F6E8D399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4547428"/>
              <a:ext cx="422418" cy="846847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42BB44E-8E56-4B77-AF33-C270FE358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3669874"/>
              <a:ext cx="422418" cy="846847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340E96B-2312-47B7-B5CC-CA7F812E2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2823027"/>
              <a:ext cx="422418" cy="846847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C90C997-FC30-4455-817E-5A69A58DA11F}"/>
              </a:ext>
            </a:extLst>
          </p:cNvPr>
          <p:cNvGrpSpPr/>
          <p:nvPr/>
        </p:nvGrpSpPr>
        <p:grpSpPr>
          <a:xfrm>
            <a:off x="1385456" y="5634181"/>
            <a:ext cx="994396" cy="536432"/>
            <a:chOff x="1385456" y="5634181"/>
            <a:chExt cx="994396" cy="536432"/>
          </a:xfrm>
        </p:grpSpPr>
        <p:sp>
          <p:nvSpPr>
            <p:cNvPr id="129" name="Left Bracket 128">
              <a:extLst>
                <a:ext uri="{FF2B5EF4-FFF2-40B4-BE49-F238E27FC236}">
                  <a16:creationId xmlns:a16="http://schemas.microsoft.com/office/drawing/2014/main" id="{40B2EA08-3A0E-4BDF-BE35-D9C650D6643E}"/>
                </a:ext>
              </a:extLst>
            </p:cNvPr>
            <p:cNvSpPr/>
            <p:nvPr/>
          </p:nvSpPr>
          <p:spPr>
            <a:xfrm rot="16200000">
              <a:off x="1799105" y="5220534"/>
              <a:ext cx="167099" cy="994394"/>
            </a:xfrm>
            <a:prstGeom prst="leftBracket">
              <a:avLst>
                <a:gd name="adj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810007F-049B-4AC6-B856-6B38EECF207C}"/>
                </a:ext>
              </a:extLst>
            </p:cNvPr>
            <p:cNvSpPr txBox="1"/>
            <p:nvPr/>
          </p:nvSpPr>
          <p:spPr>
            <a:xfrm>
              <a:off x="1385456" y="5801281"/>
              <a:ext cx="994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week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97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>
            <a:extLst>
              <a:ext uri="{FF2B5EF4-FFF2-40B4-BE49-F238E27FC236}">
                <a16:creationId xmlns:a16="http://schemas.microsoft.com/office/drawing/2014/main" id="{678804F5-7258-40C3-84DD-098AA24A1D68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Early in the epidemic, infected grow exponentially in time!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3C1F9-F5E9-4167-9EED-BFCC57A9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86" y="2898753"/>
            <a:ext cx="1280054" cy="25662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F2713A2-9A21-4A4C-A627-4F0E5EF8EEA6}"/>
              </a:ext>
            </a:extLst>
          </p:cNvPr>
          <p:cNvGrpSpPr/>
          <p:nvPr/>
        </p:nvGrpSpPr>
        <p:grpSpPr>
          <a:xfrm>
            <a:off x="3319603" y="2898753"/>
            <a:ext cx="139540" cy="2578813"/>
            <a:chOff x="3468861" y="2817983"/>
            <a:chExt cx="139540" cy="25788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17E2FF-FAAE-4B79-ABE1-F802962D7312}"/>
                </a:ext>
              </a:extLst>
            </p:cNvPr>
            <p:cNvGrpSpPr/>
            <p:nvPr/>
          </p:nvGrpSpPr>
          <p:grpSpPr>
            <a:xfrm>
              <a:off x="3468861" y="4547427"/>
              <a:ext cx="139540" cy="849369"/>
              <a:chOff x="2889741" y="2823027"/>
              <a:chExt cx="422421" cy="257124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83B516F-415D-4513-85B8-6C6ACAE6D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8639F1-33EE-42E6-9517-55E946870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B6E69C9-044D-449A-8225-F7EC1A74B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9744" y="2823027"/>
                <a:ext cx="422418" cy="846848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005F892-1539-4994-A15B-FB680DEF8C60}"/>
                </a:ext>
              </a:extLst>
            </p:cNvPr>
            <p:cNvGrpSpPr/>
            <p:nvPr/>
          </p:nvGrpSpPr>
          <p:grpSpPr>
            <a:xfrm>
              <a:off x="3468861" y="3667352"/>
              <a:ext cx="139540" cy="849369"/>
              <a:chOff x="2889741" y="2823027"/>
              <a:chExt cx="422421" cy="257124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D4C6CC-BD6C-43C9-A1D9-3071B9614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181E64A-F26C-4F88-82B5-FF0FF524B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7AC9462-FFD3-41A3-9D59-FAC1AC213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9744" y="2823027"/>
                <a:ext cx="422418" cy="84684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CBC406-FBEA-41D7-AAFD-78B166122FA8}"/>
                </a:ext>
              </a:extLst>
            </p:cNvPr>
            <p:cNvGrpSpPr/>
            <p:nvPr/>
          </p:nvGrpSpPr>
          <p:grpSpPr>
            <a:xfrm>
              <a:off x="3468861" y="2817983"/>
              <a:ext cx="139540" cy="849369"/>
              <a:chOff x="2889741" y="2823027"/>
              <a:chExt cx="422421" cy="257124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F6EDD04-EFB1-463D-860F-6FA2E323C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EF3CF2-D529-4679-90F6-7BA5BC8F9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89741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570BC3C-580C-436C-AEA5-1C47C2074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9744" y="2823027"/>
                <a:ext cx="422418" cy="846848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A64E10-EF0D-4FE9-8919-3E952FCD520A}"/>
              </a:ext>
            </a:extLst>
          </p:cNvPr>
          <p:cNvGrpSpPr/>
          <p:nvPr/>
        </p:nvGrpSpPr>
        <p:grpSpPr>
          <a:xfrm>
            <a:off x="2168642" y="2901274"/>
            <a:ext cx="422418" cy="2571248"/>
            <a:chOff x="2889741" y="2823027"/>
            <a:chExt cx="422418" cy="257124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4EB247-9C30-4A59-97DE-2D0C12FC4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4547428"/>
              <a:ext cx="422418" cy="84684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D132906-F749-4C30-9B88-00587DAE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3669874"/>
              <a:ext cx="422418" cy="84684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3A64582-4320-468F-8C9F-C1A30BED6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741" y="2823027"/>
              <a:ext cx="422418" cy="846847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9DF43C-98ED-4476-BD72-D9D2DE5C5CB5}"/>
              </a:ext>
            </a:extLst>
          </p:cNvPr>
          <p:cNvGrpSpPr/>
          <p:nvPr/>
        </p:nvGrpSpPr>
        <p:grpSpPr>
          <a:xfrm>
            <a:off x="4347866" y="2898421"/>
            <a:ext cx="46948" cy="2574101"/>
            <a:chOff x="4818146" y="2820174"/>
            <a:chExt cx="46948" cy="25741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7BB7D5B-AFD1-477D-8F8B-1C1FEBE9006A}"/>
                </a:ext>
              </a:extLst>
            </p:cNvPr>
            <p:cNvGrpSpPr/>
            <p:nvPr/>
          </p:nvGrpSpPr>
          <p:grpSpPr>
            <a:xfrm>
              <a:off x="4818146" y="4549344"/>
              <a:ext cx="45719" cy="844931"/>
              <a:chOff x="3468861" y="2817983"/>
              <a:chExt cx="139539" cy="257881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6C347C3-25AC-4D9F-A9F9-98F4DD9E1E02}"/>
                  </a:ext>
                </a:extLst>
              </p:cNvPr>
              <p:cNvGrpSpPr/>
              <p:nvPr/>
            </p:nvGrpSpPr>
            <p:grpSpPr>
              <a:xfrm>
                <a:off x="3468861" y="4547427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A0DEF396-B43B-499A-AEB5-7A453CF3AF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FC7A557E-4D61-465E-BC82-C37C4E4694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F45451B-EC29-4911-8275-99E1E708EF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79D5988-A2B4-4062-9B3F-1BD39B5FAE26}"/>
                  </a:ext>
                </a:extLst>
              </p:cNvPr>
              <p:cNvGrpSpPr/>
              <p:nvPr/>
            </p:nvGrpSpPr>
            <p:grpSpPr>
              <a:xfrm>
                <a:off x="3468861" y="3667352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311840AF-8991-4B17-85BE-98CDF47EF8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344B1C5-F088-4177-ADB5-DFEDA78A1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97AF0BC-762E-4DF8-8A6E-2B060D5A73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FF7AD0B-3603-4710-B20B-2985E259824C}"/>
                  </a:ext>
                </a:extLst>
              </p:cNvPr>
              <p:cNvGrpSpPr/>
              <p:nvPr/>
            </p:nvGrpSpPr>
            <p:grpSpPr>
              <a:xfrm>
                <a:off x="3468861" y="2817983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8DF5CC7-3731-43CC-9B05-520AD4197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821625B-9E51-4D7F-AB51-07293704F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65054EA-24AD-4DAA-A9D7-8D92B3ACA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3B18FB6-6D70-47E5-822C-92A863D3E4C3}"/>
                </a:ext>
              </a:extLst>
            </p:cNvPr>
            <p:cNvGrpSpPr/>
            <p:nvPr/>
          </p:nvGrpSpPr>
          <p:grpSpPr>
            <a:xfrm>
              <a:off x="4818146" y="3675166"/>
              <a:ext cx="45719" cy="844931"/>
              <a:chOff x="3468861" y="2817983"/>
              <a:chExt cx="139539" cy="257881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09ED2C4-1773-4A46-A6FA-9EE32FE2174E}"/>
                  </a:ext>
                </a:extLst>
              </p:cNvPr>
              <p:cNvGrpSpPr/>
              <p:nvPr/>
            </p:nvGrpSpPr>
            <p:grpSpPr>
              <a:xfrm>
                <a:off x="3468861" y="4547427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0B8D8419-68DA-45A5-8B07-B5E2C0F9F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8111DFA8-5707-45B8-B56E-C0D72CB27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AD584722-C5E6-4E58-8126-159A7FD00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DBCE482-5D06-4F29-8551-29263E0881C0}"/>
                  </a:ext>
                </a:extLst>
              </p:cNvPr>
              <p:cNvGrpSpPr/>
              <p:nvPr/>
            </p:nvGrpSpPr>
            <p:grpSpPr>
              <a:xfrm>
                <a:off x="3468861" y="3667352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6758D57-EDB0-4EE8-931B-A74997EE1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1DBEFFE-A5E0-474B-8613-2DCBEFA8D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12B4560-5077-482E-A996-67BF30ABE1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0B4B3DD-1773-475F-ACD7-2BC966EEF9FA}"/>
                  </a:ext>
                </a:extLst>
              </p:cNvPr>
              <p:cNvGrpSpPr/>
              <p:nvPr/>
            </p:nvGrpSpPr>
            <p:grpSpPr>
              <a:xfrm>
                <a:off x="3468861" y="2817983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710F2FF3-1281-43C5-8D2A-3D596BBD8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FACFFAA2-AAC3-4B1C-A357-9F07B1FB1F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EB74C3F5-042D-46E8-A274-639AEF579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C4680C-76B0-4B32-A069-8D4784D9C5A1}"/>
                </a:ext>
              </a:extLst>
            </p:cNvPr>
            <p:cNvGrpSpPr/>
            <p:nvPr/>
          </p:nvGrpSpPr>
          <p:grpSpPr>
            <a:xfrm>
              <a:off x="4819375" y="2820174"/>
              <a:ext cx="45719" cy="844931"/>
              <a:chOff x="3468861" y="2817983"/>
              <a:chExt cx="139539" cy="257881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BE5207E-BEB0-41A1-BCD6-87F6A011238E}"/>
                  </a:ext>
                </a:extLst>
              </p:cNvPr>
              <p:cNvGrpSpPr/>
              <p:nvPr/>
            </p:nvGrpSpPr>
            <p:grpSpPr>
              <a:xfrm>
                <a:off x="3468861" y="4547427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6DD5D294-0377-4D3F-A86A-35FB41EB4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78E0E4D3-8663-4E76-999C-254BEB6313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3CB9C23-59AD-45E1-AC3F-BAAB3363A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B562FD3-B481-4B7B-AFC9-383976FC7CB9}"/>
                  </a:ext>
                </a:extLst>
              </p:cNvPr>
              <p:cNvGrpSpPr/>
              <p:nvPr/>
            </p:nvGrpSpPr>
            <p:grpSpPr>
              <a:xfrm>
                <a:off x="3468861" y="3667352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E7721BC-B2F3-4696-AEB8-E46A9C859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496F6CF3-29A2-4F61-A51F-D5302B4C0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68034A4-FF74-48D8-B9BC-77EFCE40B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0C20100-1799-423D-969D-ACA0C6E4AC1C}"/>
                  </a:ext>
                </a:extLst>
              </p:cNvPr>
              <p:cNvGrpSpPr/>
              <p:nvPr/>
            </p:nvGrpSpPr>
            <p:grpSpPr>
              <a:xfrm>
                <a:off x="3468861" y="2817983"/>
                <a:ext cx="139539" cy="849369"/>
                <a:chOff x="2889741" y="2823027"/>
                <a:chExt cx="422418" cy="2571248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D3C17C1E-E313-4842-A632-AD6A65A08E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4547428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CED73AC9-A439-4748-9757-546F0B5D43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9741" y="3669874"/>
                  <a:ext cx="422418" cy="846847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68C49508-DFE6-48A5-B256-AA544177B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741" y="2823027"/>
                  <a:ext cx="422418" cy="846847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FA48C42-588C-4207-A8BC-50F0E2522767}"/>
              </a:ext>
            </a:extLst>
          </p:cNvPr>
          <p:cNvCxnSpPr>
            <a:cxnSpLocks/>
          </p:cNvCxnSpPr>
          <p:nvPr/>
        </p:nvCxnSpPr>
        <p:spPr>
          <a:xfrm>
            <a:off x="5358164" y="2944249"/>
            <a:ext cx="21631" cy="252827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DB62865-33C2-4DCD-841B-706947BD8943}"/>
                  </a:ext>
                </a:extLst>
              </p:cNvPr>
              <p:cNvSpPr txBox="1"/>
              <p:nvPr/>
            </p:nvSpPr>
            <p:spPr>
              <a:xfrm>
                <a:off x="8407676" y="2088946"/>
                <a:ext cx="1176348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∼3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DB62865-33C2-4DCD-841B-706947BD8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676" y="2088946"/>
                <a:ext cx="117634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168306A4-2CCE-4A2F-A831-589B03B61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426738"/>
              </p:ext>
            </p:extLst>
          </p:nvPr>
        </p:nvGraphicFramePr>
        <p:xfrm>
          <a:off x="6995145" y="2810255"/>
          <a:ext cx="40014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6271E33-6F8C-42EF-869E-ADC8868CB637}"/>
              </a:ext>
            </a:extLst>
          </p:cNvPr>
          <p:cNvGrpSpPr/>
          <p:nvPr/>
        </p:nvGrpSpPr>
        <p:grpSpPr>
          <a:xfrm>
            <a:off x="1385456" y="5634181"/>
            <a:ext cx="994396" cy="536432"/>
            <a:chOff x="1385456" y="5634181"/>
            <a:chExt cx="994396" cy="536432"/>
          </a:xfrm>
        </p:grpSpPr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71D2F3C6-7174-455D-9BE6-009589D2BB7D}"/>
                </a:ext>
              </a:extLst>
            </p:cNvPr>
            <p:cNvSpPr/>
            <p:nvPr/>
          </p:nvSpPr>
          <p:spPr>
            <a:xfrm rot="16200000">
              <a:off x="1799105" y="5220534"/>
              <a:ext cx="167099" cy="994394"/>
            </a:xfrm>
            <a:prstGeom prst="leftBracket">
              <a:avLst>
                <a:gd name="adj" fmla="val 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636229-B0CB-4E44-B581-BAC360DAA579}"/>
                </a:ext>
              </a:extLst>
            </p:cNvPr>
            <p:cNvSpPr txBox="1"/>
            <p:nvPr/>
          </p:nvSpPr>
          <p:spPr>
            <a:xfrm>
              <a:off x="1385456" y="5801281"/>
              <a:ext cx="994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week</a:t>
              </a:r>
            </a:p>
          </p:txBody>
        </p:sp>
      </p:grpSp>
      <p:sp>
        <p:nvSpPr>
          <p:cNvPr id="128" name="Left Bracket 127">
            <a:extLst>
              <a:ext uri="{FF2B5EF4-FFF2-40B4-BE49-F238E27FC236}">
                <a16:creationId xmlns:a16="http://schemas.microsoft.com/office/drawing/2014/main" id="{DEC8B9E2-AEF8-4B5B-A127-EB00EC72551F}"/>
              </a:ext>
            </a:extLst>
          </p:cNvPr>
          <p:cNvSpPr/>
          <p:nvPr/>
        </p:nvSpPr>
        <p:spPr>
          <a:xfrm rot="16200000">
            <a:off x="2793500" y="5220534"/>
            <a:ext cx="167099" cy="994394"/>
          </a:xfrm>
          <a:prstGeom prst="leftBracket">
            <a:avLst>
              <a:gd name="adj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>
            <a:extLst>
              <a:ext uri="{FF2B5EF4-FFF2-40B4-BE49-F238E27FC236}">
                <a16:creationId xmlns:a16="http://schemas.microsoft.com/office/drawing/2014/main" id="{7E5F9C07-AD56-46E1-B398-24694BD00C4F}"/>
              </a:ext>
            </a:extLst>
          </p:cNvPr>
          <p:cNvSpPr/>
          <p:nvPr/>
        </p:nvSpPr>
        <p:spPr>
          <a:xfrm rot="16200000">
            <a:off x="3787894" y="5220534"/>
            <a:ext cx="167099" cy="994394"/>
          </a:xfrm>
          <a:prstGeom prst="leftBracket">
            <a:avLst>
              <a:gd name="adj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 Bracket 133">
            <a:extLst>
              <a:ext uri="{FF2B5EF4-FFF2-40B4-BE49-F238E27FC236}">
                <a16:creationId xmlns:a16="http://schemas.microsoft.com/office/drawing/2014/main" id="{C60F3970-0EA0-492D-8088-57EEF74DDC5C}"/>
              </a:ext>
            </a:extLst>
          </p:cNvPr>
          <p:cNvSpPr/>
          <p:nvPr/>
        </p:nvSpPr>
        <p:spPr>
          <a:xfrm rot="16200000">
            <a:off x="4782289" y="5220534"/>
            <a:ext cx="167099" cy="994394"/>
          </a:xfrm>
          <a:prstGeom prst="leftBracket">
            <a:avLst>
              <a:gd name="adj" fmla="val 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5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78804F5-7258-40C3-84DD-098AA24A1D68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Compare shape to real data from </a:t>
            </a:r>
          </a:p>
          <a:p>
            <a:pPr algn="ctr"/>
            <a:r>
              <a:rPr lang="en-GB" sz="2400" dirty="0"/>
              <a:t>Johns Hopkins</a:t>
            </a:r>
          </a:p>
          <a:p>
            <a:pPr algn="ctr"/>
            <a:endParaRPr lang="en-GB" sz="2400" dirty="0"/>
          </a:p>
          <a:p>
            <a:pPr algn="ctr"/>
            <a:r>
              <a:rPr lang="en-GB" sz="1100" dirty="0"/>
              <a:t>(</a:t>
            </a:r>
            <a:r>
              <a:rPr lang="en-US" sz="1100" dirty="0">
                <a:hlinkClick r:id="rId2"/>
              </a:rPr>
              <a:t>https://github.com/CSSEGISandData/COVID-19</a:t>
            </a:r>
            <a:r>
              <a:rPr lang="en-GB" sz="1100" dirty="0"/>
              <a:t>)</a:t>
            </a:r>
            <a:endParaRPr lang="en-US" sz="11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B05B132F-CEFE-40CF-95C5-3EA9437814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952237"/>
              </p:ext>
            </p:extLst>
          </p:nvPr>
        </p:nvGraphicFramePr>
        <p:xfrm>
          <a:off x="528267" y="2498083"/>
          <a:ext cx="5869446" cy="3946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0A7C3165-0982-4F5F-9E14-4A00D46856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682238"/>
              </p:ext>
            </p:extLst>
          </p:nvPr>
        </p:nvGraphicFramePr>
        <p:xfrm>
          <a:off x="6995145" y="2810255"/>
          <a:ext cx="40014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14512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BB80AAC-25FC-415C-BAA4-2984BF5794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111232"/>
              </p:ext>
            </p:extLst>
          </p:nvPr>
        </p:nvGraphicFramePr>
        <p:xfrm>
          <a:off x="363734" y="2498084"/>
          <a:ext cx="5869446" cy="394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0D31F7E-A068-4287-B55E-FFB2CB2264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940484"/>
              </p:ext>
            </p:extLst>
          </p:nvPr>
        </p:nvGraphicFramePr>
        <p:xfrm>
          <a:off x="528267" y="2498084"/>
          <a:ext cx="5869446" cy="394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4" name="TextBox 113">
            <a:extLst>
              <a:ext uri="{FF2B5EF4-FFF2-40B4-BE49-F238E27FC236}">
                <a16:creationId xmlns:a16="http://schemas.microsoft.com/office/drawing/2014/main" id="{678804F5-7258-40C3-84DD-098AA24A1D68}"/>
              </a:ext>
            </a:extLst>
          </p:cNvPr>
          <p:cNvSpPr txBox="1"/>
          <p:nvPr/>
        </p:nvSpPr>
        <p:spPr>
          <a:xfrm>
            <a:off x="6540686" y="0"/>
            <a:ext cx="4910328" cy="6858000"/>
          </a:xfrm>
          <a:prstGeom prst="rect">
            <a:avLst/>
          </a:prstGeom>
          <a:solidFill>
            <a:srgbClr val="FEE9D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Compare shape to real data from </a:t>
            </a:r>
          </a:p>
          <a:p>
            <a:pPr algn="ctr"/>
            <a:r>
              <a:rPr lang="en-GB" sz="2400" dirty="0"/>
              <a:t>Johns Hopkins</a:t>
            </a:r>
          </a:p>
          <a:p>
            <a:pPr algn="ctr"/>
            <a:endParaRPr lang="en-GB" sz="2400" dirty="0"/>
          </a:p>
          <a:p>
            <a:pPr algn="ctr"/>
            <a:r>
              <a:rPr lang="en-GB" sz="1100" dirty="0"/>
              <a:t>(</a:t>
            </a:r>
            <a:r>
              <a:rPr lang="en-US" sz="1100" dirty="0"/>
              <a:t>Better to plot Logarithmically</a:t>
            </a:r>
            <a:r>
              <a:rPr lang="en-GB" sz="1100" dirty="0"/>
              <a:t>)</a:t>
            </a:r>
            <a:endParaRPr lang="en-US" sz="11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8306A4-2CCE-4A2F-A831-589B03B61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671068"/>
              </p:ext>
            </p:extLst>
          </p:nvPr>
        </p:nvGraphicFramePr>
        <p:xfrm>
          <a:off x="6995145" y="2810256"/>
          <a:ext cx="40014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</a:t>
            </a:r>
          </a:p>
        </p:txBody>
      </p:sp>
    </p:spTree>
    <p:extLst>
      <p:ext uri="{BB962C8B-B14F-4D97-AF65-F5344CB8AC3E}">
        <p14:creationId xmlns:p14="http://schemas.microsoft.com/office/powerpoint/2010/main" val="9357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2CB-0634-447C-8850-5E704898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ECBF-7288-45FD-82D2-4EF913D0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Finite number of humans on Earth!</a:t>
            </a:r>
          </a:p>
          <a:p>
            <a:pPr lvl="1"/>
            <a:r>
              <a:rPr lang="en-US" dirty="0"/>
              <a:t>Can’t exponentially grow indefinitely – what is late phase behavior?</a:t>
            </a:r>
          </a:p>
          <a:p>
            <a:pPr lvl="1"/>
            <a:r>
              <a:rPr lang="en-US" dirty="0"/>
              <a:t>What most significantly affects this trend?</a:t>
            </a:r>
          </a:p>
        </p:txBody>
      </p:sp>
      <p:pic>
        <p:nvPicPr>
          <p:cNvPr id="2050" name="Picture 2" descr="Trajectory of confirmed COVID-19 cases 3 day">
            <a:extLst>
              <a:ext uri="{FF2B5EF4-FFF2-40B4-BE49-F238E27FC236}">
                <a16:creationId xmlns:a16="http://schemas.microsoft.com/office/drawing/2014/main" id="{609974AF-937D-4CAB-BA6D-C065CB9D89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00" y="3500437"/>
            <a:ext cx="6715125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1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2CB-0634-447C-8850-5E704898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ECBF-7288-45FD-82D2-4EF913D0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How can we understand interventions?</a:t>
            </a:r>
            <a:r>
              <a:rPr lang="en-US" sz="1800" dirty="0"/>
              <a:t> </a:t>
            </a:r>
            <a:endParaRPr lang="en-US" dirty="0"/>
          </a:p>
          <a:p>
            <a:pPr lvl="1"/>
            <a:r>
              <a:rPr lang="en-US" dirty="0"/>
              <a:t>How do different interventions change behavior?</a:t>
            </a:r>
          </a:p>
          <a:p>
            <a:pPr lvl="1"/>
            <a:r>
              <a:rPr lang="en-US" dirty="0"/>
              <a:t>When and under what conditions are different interventions effective?</a:t>
            </a:r>
          </a:p>
        </p:txBody>
      </p:sp>
      <p:pic>
        <p:nvPicPr>
          <p:cNvPr id="6" name="Why outbreaks like coronavirus spread exponentially, and how to “flatten the curve” - Washington Post - Google Chrome 2020-04-21 13-15-41">
            <a:hlinkClick r:id="" action="ppaction://media"/>
            <a:extLst>
              <a:ext uri="{FF2B5EF4-FFF2-40B4-BE49-F238E27FC236}">
                <a16:creationId xmlns:a16="http://schemas.microsoft.com/office/drawing/2014/main" id="{ED49BE1E-6755-40F9-A9E3-A6460EC3B9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12" end="1964.9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301" y="3361732"/>
            <a:ext cx="5927723" cy="333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2B13-E47C-4DF1-BDDD-D539119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CoronaViruses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1BFA8-A222-4DCB-802E-5F9AAC34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1" cy="4289489"/>
          </a:xfrm>
        </p:spPr>
        <p:txBody>
          <a:bodyPr>
            <a:normAutofit/>
          </a:bodyPr>
          <a:lstStyle/>
          <a:p>
            <a:r>
              <a:rPr lang="en-US" sz="2400" dirty="0"/>
              <a:t>Coronaviruses are an extremely common class of virus. </a:t>
            </a:r>
          </a:p>
          <a:p>
            <a:pPr lvl="1"/>
            <a:r>
              <a:rPr lang="en-US" sz="2000" dirty="0"/>
              <a:t>Responsible for a number of illnesses including the common cold, pneumonia, gastroenteritis   </a:t>
            </a:r>
          </a:p>
          <a:p>
            <a:pPr lvl="1"/>
            <a:r>
              <a:rPr lang="en-US" sz="2000" dirty="0"/>
              <a:t>Infect birds and mammals. Many harbor variants asymptomatically.</a:t>
            </a:r>
          </a:p>
          <a:p>
            <a:pPr lvl="1"/>
            <a:r>
              <a:rPr lang="en-US" sz="2000" dirty="0"/>
              <a:t>Named for spike proteins resembling solar coronas : corona (Latin) “crown” or “wreath”</a:t>
            </a:r>
          </a:p>
          <a:p>
            <a:pPr lvl="1"/>
            <a:r>
              <a:rPr lang="en-US" sz="2000" dirty="0"/>
              <a:t>We don’t know much about these viruses.</a:t>
            </a:r>
          </a:p>
          <a:p>
            <a:pPr marL="128016" lvl="1" indent="0">
              <a:buNone/>
            </a:pPr>
            <a:endParaRPr lang="en-US" sz="2400" dirty="0"/>
          </a:p>
          <a:p>
            <a:pPr marL="128016" lvl="1" indent="0">
              <a:buNone/>
            </a:pPr>
            <a:r>
              <a:rPr lang="en-US" sz="2400" dirty="0"/>
              <a:t>Coronavirus outbreaks can happen anywhere, any time. </a:t>
            </a:r>
          </a:p>
          <a:p>
            <a:pPr lvl="1"/>
            <a:r>
              <a:rPr lang="en-US" sz="2000" dirty="0"/>
              <a:t>SARS (2002) and MERS (2012) were most recent epidemics</a:t>
            </a:r>
          </a:p>
          <a:p>
            <a:pPr lvl="1"/>
            <a:r>
              <a:rPr lang="en-US" sz="2000" dirty="0"/>
              <a:t>Government &amp; global health orgs routinely drill coronavirus emergencies</a:t>
            </a:r>
          </a:p>
          <a:p>
            <a:pPr lvl="1"/>
            <a:r>
              <a:rPr lang="en-US" sz="2000" dirty="0"/>
              <a:t>COVID19 should not be surprising -- more or less inevitable and no one’s fault</a:t>
            </a:r>
          </a:p>
          <a:p>
            <a:pPr marL="128016" lvl="1" indent="0">
              <a:buNone/>
            </a:pP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1DD915-B166-482F-9331-79D609D0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23" y="282511"/>
            <a:ext cx="2525545" cy="180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7E5C17-8F55-4A35-B08D-685A81352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84" y="180975"/>
            <a:ext cx="1895243" cy="19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131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72CB-0634-447C-8850-5E704898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ECBF-7288-45FD-82D2-4EF913D0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Finite number of humans on Earth!</a:t>
            </a:r>
          </a:p>
          <a:p>
            <a:pPr lvl="1"/>
            <a:r>
              <a:rPr lang="en-US" dirty="0"/>
              <a:t>Can’t exponentially grow indefinitely – what is late phase behavior?</a:t>
            </a:r>
          </a:p>
          <a:p>
            <a:pPr lvl="1"/>
            <a:r>
              <a:rPr lang="en-US" dirty="0"/>
              <a:t>What most significantly affects this trend?</a:t>
            </a:r>
          </a:p>
          <a:p>
            <a:pPr marL="0" indent="0">
              <a:buNone/>
            </a:pPr>
            <a:r>
              <a:rPr lang="en-US" sz="2200" dirty="0"/>
              <a:t>How can we understand interventions?</a:t>
            </a:r>
            <a:r>
              <a:rPr lang="en-US" sz="1800" dirty="0"/>
              <a:t> </a:t>
            </a:r>
            <a:endParaRPr lang="en-US" dirty="0"/>
          </a:p>
          <a:p>
            <a:pPr lvl="1"/>
            <a:r>
              <a:rPr lang="en-US" dirty="0"/>
              <a:t>How do different interventions change behavior?</a:t>
            </a:r>
          </a:p>
          <a:p>
            <a:pPr lvl="1"/>
            <a:r>
              <a:rPr lang="en-US" dirty="0"/>
              <a:t>When and under what conditions are different interventions effective?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200" dirty="0"/>
              <a:t>What lies in the far future?</a:t>
            </a:r>
            <a:r>
              <a:rPr lang="en-US" dirty="0"/>
              <a:t> </a:t>
            </a:r>
            <a:endParaRPr lang="en-US" sz="2200" dirty="0"/>
          </a:p>
          <a:p>
            <a:pPr lvl="1"/>
            <a:r>
              <a:rPr lang="en-US" dirty="0"/>
              <a:t>Why are some diseases endemic – i.e. return periodically – like the flu? Will COVID19 become endemic?</a:t>
            </a:r>
          </a:p>
        </p:txBody>
      </p:sp>
    </p:spTree>
    <p:extLst>
      <p:ext uri="{BB962C8B-B14F-4D97-AF65-F5344CB8AC3E}">
        <p14:creationId xmlns:p14="http://schemas.microsoft.com/office/powerpoint/2010/main" val="3786037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F1A0-C22F-44A1-A50B-FBC05C05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Epidemics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17536-2CAF-48E6-B20F-58CE9B894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Growth, Spread, Diversity</a:t>
            </a:r>
          </a:p>
        </p:txBody>
      </p:sp>
    </p:spTree>
    <p:extLst>
      <p:ext uri="{BB962C8B-B14F-4D97-AF65-F5344CB8AC3E}">
        <p14:creationId xmlns:p14="http://schemas.microsoft.com/office/powerpoint/2010/main" val="1930300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2D531-6F2D-48D5-BCFF-515FF936008B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A7E01-A48C-4C12-971F-C1E7FF324AD8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Starting Point: Simple exponential growth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GB" sz="2200" dirty="0">
                <a:solidFill>
                  <a:prstClr val="black"/>
                </a:solidFill>
              </a:rPr>
              <a:t>First equation you solve in an ODE course: Change in population is proportional  population size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131485-A3DC-41DE-8C48-D7AEA1C89166}"/>
              </a:ext>
            </a:extLst>
          </p:cNvPr>
          <p:cNvSpPr/>
          <p:nvPr/>
        </p:nvSpPr>
        <p:spPr>
          <a:xfrm>
            <a:off x="5024582" y="5634182"/>
            <a:ext cx="2115127" cy="5857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AF6C08-F752-48D6-9889-6B639AB75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210" y="3193245"/>
                <a:ext cx="3179018" cy="270343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Equation</a:t>
                </a: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</a:t>
                </a:r>
              </a:p>
              <a:p>
                <a:pPr algn="ctr"/>
                <a:endParaRPr lang="en-US" sz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1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endParaRPr lang="en-US" sz="33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AF6C08-F752-48D6-9889-6B639AB75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210" y="3193245"/>
                <a:ext cx="3179018" cy="2703433"/>
              </a:xfrm>
              <a:blipFill>
                <a:blip r:embed="rId2"/>
                <a:stretch>
                  <a:fillRect t="-4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3B448E-64AE-48B0-B307-435EA99EADCD}"/>
              </a:ext>
            </a:extLst>
          </p:cNvPr>
          <p:cNvSpPr txBox="1">
            <a:spLocks/>
          </p:cNvSpPr>
          <p:nvPr/>
        </p:nvSpPr>
        <p:spPr>
          <a:xfrm>
            <a:off x="4302990" y="3193245"/>
            <a:ext cx="3586019" cy="334148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 Condensed (Headings)"/>
              </a:rPr>
              <a:t>Solution</a:t>
            </a:r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endParaRPr lang="en-US" sz="32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12E9462-75A8-42DC-8E45-8DBC99B3AE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9407" y="4101730"/>
                <a:ext cx="3586019" cy="275627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∫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i="1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712E9462-75A8-42DC-8E45-8DBC99B3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407" y="4101730"/>
                <a:ext cx="3586019" cy="2756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B99483-921E-4EBF-A8A2-DACAE66634B8}"/>
              </a:ext>
            </a:extLst>
          </p:cNvPr>
          <p:cNvSpPr txBox="1">
            <a:spLocks/>
          </p:cNvSpPr>
          <p:nvPr/>
        </p:nvSpPr>
        <p:spPr>
          <a:xfrm>
            <a:off x="8628771" y="3193244"/>
            <a:ext cx="3179018" cy="58521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Plot</a:t>
            </a:r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algn="ctr"/>
            <a:endParaRPr lang="en-US" sz="1200" cap="all" spc="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cap="all" spc="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3300" i="1" dirty="0">
              <a:latin typeface="Cambria Math" panose="02040503050406030204" pitchFamily="18" charset="0"/>
            </a:endParaRPr>
          </a:p>
          <a:p>
            <a:pPr algn="ctr"/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52D3681-CFF8-41AB-87F1-2BC7D0539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762702"/>
              </p:ext>
            </p:extLst>
          </p:nvPr>
        </p:nvGraphicFramePr>
        <p:xfrm>
          <a:off x="7921842" y="4036290"/>
          <a:ext cx="4168558" cy="235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4048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942182-3544-4603-9C71-25DAB0FE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85" y="4434913"/>
            <a:ext cx="3135991" cy="24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1: Unrealistic Numbers of New Infections!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 number of people “susceptible” to the virus monotonically decreases with infection!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18F29-FB5D-41CC-9D77-5434DC5E5975}"/>
              </a:ext>
            </a:extLst>
          </p:cNvPr>
          <p:cNvSpPr txBox="1"/>
          <p:nvPr/>
        </p:nvSpPr>
        <p:spPr>
          <a:xfrm>
            <a:off x="230909" y="3191165"/>
            <a:ext cx="3586018" cy="3422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Strategy: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Keep track of them with S(t)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Increase in I(t) </a:t>
            </a:r>
            <a:r>
              <a:rPr lang="en-US" sz="2000" dirty="0"/>
              <a:t>∝ S% and I(t)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  I’ = - S’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385532-7699-4871-8F3A-B2836AD6E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2991" y="3184524"/>
                <a:ext cx="3586018" cy="3657531"/>
              </a:xfrm>
            </p:spPr>
            <p:txBody>
              <a:bodyPr>
                <a:normAutofit/>
              </a:bodyPr>
              <a:lstStyle/>
              <a:p>
                <a:pPr marL="0" indent="0" algn="ctr" defTabSz="457200">
                  <a:buNone/>
                </a:pP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New Equations:</a:t>
                </a:r>
                <a:br>
                  <a:rPr lang="en-US" sz="2000" b="1" dirty="0">
                    <a:solidFill>
                      <a:prstClr val="black"/>
                    </a:solidFill>
                  </a:rPr>
                </a:b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385532-7699-4871-8F3A-B2836AD6E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2991" y="3184524"/>
                <a:ext cx="3586018" cy="3657531"/>
              </a:xfrm>
              <a:blipFill>
                <a:blip r:embed="rId3"/>
                <a:stretch>
                  <a:fillRect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0482E-67C8-40F8-9D1B-039DAF5C551F}"/>
                  </a:ext>
                </a:extLst>
              </p:cNvPr>
              <p:cNvSpPr txBox="1"/>
              <p:nvPr/>
            </p:nvSpPr>
            <p:spPr>
              <a:xfrm>
                <a:off x="7889010" y="3184525"/>
                <a:ext cx="4302990" cy="202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b="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0482E-67C8-40F8-9D1B-039DAF5C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010" y="3184525"/>
                <a:ext cx="4302990" cy="2029402"/>
              </a:xfrm>
              <a:prstGeom prst="rect">
                <a:avLst/>
              </a:prstGeom>
              <a:blipFill>
                <a:blip r:embed="rId4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402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8472C4-836A-4C91-B385-50C2286D6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1" t="4460" r="3521" b="10490"/>
          <a:stretch/>
        </p:blipFill>
        <p:spPr>
          <a:xfrm>
            <a:off x="7889009" y="4147128"/>
            <a:ext cx="4302989" cy="27108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2: Unrealistic Numbers of Old Infections!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 number of infected decreases via recovery or death!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18F29-FB5D-41CC-9D77-5434DC5E5975}"/>
              </a:ext>
            </a:extLst>
          </p:cNvPr>
          <p:cNvSpPr txBox="1"/>
          <p:nvPr/>
        </p:nvSpPr>
        <p:spPr>
          <a:xfrm>
            <a:off x="230909" y="3181935"/>
            <a:ext cx="3586018" cy="2431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Strategy: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Keep track of them with R(t)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Decrease in I(t) </a:t>
            </a:r>
            <a:r>
              <a:rPr lang="en-US" sz="2000" dirty="0"/>
              <a:t>∝ I(t)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Increase in R(t) </a:t>
            </a:r>
            <a:r>
              <a:rPr lang="en-US" sz="2000" dirty="0"/>
              <a:t>∝ I(t)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0482E-67C8-40F8-9D1B-039DAF5C551F}"/>
              </a:ext>
            </a:extLst>
          </p:cNvPr>
          <p:cNvSpPr txBox="1"/>
          <p:nvPr/>
        </p:nvSpPr>
        <p:spPr>
          <a:xfrm>
            <a:off x="8375073" y="3175295"/>
            <a:ext cx="35860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Solution: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Nonlinear: No general solution!</a:t>
            </a:r>
          </a:p>
          <a:p>
            <a:endParaRPr lang="en-US" sz="2000" b="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457200">
                  <a:buFont typeface="Tw Cen MT" panose="020B0602020104020603" pitchFamily="34" charset="0"/>
                  <a:buNone/>
                </a:pP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New Equations:</a:t>
                </a:r>
                <a:br>
                  <a:rPr lang="en-US" sz="2000" b="1" dirty="0">
                    <a:solidFill>
                      <a:prstClr val="black"/>
                    </a:solidFill>
                  </a:rPr>
                </a:b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  <a:blipFill>
                <a:blip r:embed="rId3"/>
                <a:stretch>
                  <a:fillRect t="-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41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8472C4-836A-4C91-B385-50C2286D6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1" t="4460" r="3521" b="10490"/>
          <a:stretch/>
        </p:blipFill>
        <p:spPr>
          <a:xfrm>
            <a:off x="7889009" y="4147128"/>
            <a:ext cx="4302989" cy="27108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2: Unrealistic Numbers of Old Infections!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 number of infected decreases via recovery or death!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0482E-67C8-40F8-9D1B-039DAF5C551F}"/>
              </a:ext>
            </a:extLst>
          </p:cNvPr>
          <p:cNvSpPr txBox="1"/>
          <p:nvPr/>
        </p:nvSpPr>
        <p:spPr>
          <a:xfrm>
            <a:off x="8375073" y="3175295"/>
            <a:ext cx="35860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Solution: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Nonlinear: No general solution!</a:t>
            </a:r>
          </a:p>
          <a:p>
            <a:endParaRPr lang="en-US" sz="2000" b="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457200">
                  <a:buFont typeface="Tw Cen MT" panose="020B0602020104020603" pitchFamily="34" charset="0"/>
                  <a:buNone/>
                </a:pPr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New Equations:</a:t>
                </a:r>
                <a:br>
                  <a:rPr lang="en-US" sz="2000" b="1" dirty="0">
                    <a:solidFill>
                      <a:prstClr val="black"/>
                    </a:solidFill>
                  </a:rPr>
                </a:b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algn="ctr" defTabSz="457200"/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2B1B543-1807-4AC0-B23F-F4C3A20BF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991" y="3175295"/>
                <a:ext cx="3586018" cy="2598732"/>
              </a:xfrm>
              <a:prstGeom prst="rect">
                <a:avLst/>
              </a:prstGeom>
              <a:blipFill>
                <a:blip r:embed="rId3"/>
                <a:stretch>
                  <a:fillRect t="-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DDACFE-97BA-4093-9580-F8E3BF100127}"/>
                  </a:ext>
                </a:extLst>
              </p:cNvPr>
              <p:cNvSpPr txBox="1"/>
              <p:nvPr/>
            </p:nvSpPr>
            <p:spPr>
              <a:xfrm>
                <a:off x="434108" y="3290460"/>
                <a:ext cx="4072080" cy="3239655"/>
              </a:xfrm>
              <a:prstGeom prst="homePlate">
                <a:avLst>
                  <a:gd name="adj" fmla="val 2329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222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“SIR Model”:</a:t>
                </a:r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Starting Point for epi models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Special constant:</a:t>
                </a:r>
              </a:p>
              <a:p>
                <a:pPr lvl="1"/>
                <a:r>
                  <a:rPr lang="en-US" sz="2000" b="0" dirty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1600" dirty="0"/>
                  <a:t>      “Basic Reproduction Number”</a:t>
                </a:r>
              </a:p>
              <a:p>
                <a:pPr lvl="1"/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R</a:t>
                </a:r>
                <a:r>
                  <a:rPr lang="en-US" sz="2000" baseline="-25000" dirty="0">
                    <a:solidFill>
                      <a:prstClr val="black"/>
                    </a:solidFill>
                  </a:rPr>
                  <a:t>0</a:t>
                </a:r>
                <a:r>
                  <a:rPr lang="en-US" sz="2000" dirty="0">
                    <a:solidFill>
                      <a:prstClr val="black"/>
                    </a:solidFill>
                  </a:rPr>
                  <a:t> estimates # new infections per current infection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What happens when R</a:t>
                </a:r>
                <a:r>
                  <a:rPr lang="en-US" sz="2000" baseline="-25000" dirty="0">
                    <a:solidFill>
                      <a:prstClr val="black"/>
                    </a:solidFill>
                  </a:rPr>
                  <a:t>0</a:t>
                </a:r>
                <a:r>
                  <a:rPr lang="en-US" sz="2000" dirty="0">
                    <a:solidFill>
                      <a:prstClr val="black"/>
                    </a:solidFill>
                  </a:rPr>
                  <a:t>&lt;1?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DDACFE-97BA-4093-9580-F8E3BF100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8" y="3290460"/>
                <a:ext cx="4072080" cy="3239655"/>
              </a:xfrm>
              <a:prstGeom prst="homePlate">
                <a:avLst>
                  <a:gd name="adj" fmla="val 23295"/>
                </a:avLst>
              </a:prstGeom>
              <a:blipFill>
                <a:blip r:embed="rId4"/>
                <a:stretch>
                  <a:fillRect l="-1042" t="-2056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23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Correction N: Lots of variations!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Lots of variations to study— invent your own or visit Wikipedia “Compartmental Models in Epidemiology”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42C32-0FE7-4990-86A2-4A62A0CBF61A}"/>
              </a:ext>
            </a:extLst>
          </p:cNvPr>
          <p:cNvSpPr txBox="1"/>
          <p:nvPr/>
        </p:nvSpPr>
        <p:spPr>
          <a:xfrm>
            <a:off x="230909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Realism: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Exposed + </a:t>
            </a:r>
            <a:r>
              <a:rPr lang="en-US" sz="2000" dirty="0"/>
              <a:t>Age classes</a:t>
            </a: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Spatial diffusion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</a:t>
            </a:r>
            <a:r>
              <a:rPr lang="en-US" sz="2000" dirty="0">
                <a:solidFill>
                  <a:prstClr val="black"/>
                </a:solidFill>
              </a:rPr>
              <a:t>R</a:t>
            </a:r>
            <a:r>
              <a:rPr lang="en-US" sz="2000" baseline="-25000" dirty="0">
                <a:solidFill>
                  <a:prstClr val="black"/>
                </a:solidFill>
              </a:rPr>
              <a:t>0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Seasonal Forcing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Mutant spread 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5A6E6-BA32-4DC5-ACF7-0343074405A7}"/>
              </a:ext>
            </a:extLst>
          </p:cNvPr>
          <p:cNvSpPr txBox="1"/>
          <p:nvPr/>
        </p:nvSpPr>
        <p:spPr>
          <a:xfrm>
            <a:off x="4302990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Mitigation: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Quarantine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Contact Tracing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Vaccination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Herd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8EEC3-C8B1-4285-BDEF-3517A49AE02F}"/>
              </a:ext>
            </a:extLst>
          </p:cNvPr>
          <p:cNvSpPr txBox="1"/>
          <p:nvPr/>
        </p:nvSpPr>
        <p:spPr>
          <a:xfrm>
            <a:off x="8375071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Forecasting: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Resurgent Waves from Imports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Containment </a:t>
            </a:r>
            <a:r>
              <a:rPr lang="en-US" sz="2000" dirty="0" err="1">
                <a:solidFill>
                  <a:prstClr val="black"/>
                </a:solidFill>
              </a:rPr>
              <a:t>v.s</a:t>
            </a:r>
            <a:r>
              <a:rPr lang="en-US" sz="2000" dirty="0">
                <a:solidFill>
                  <a:prstClr val="black"/>
                </a:solidFill>
              </a:rPr>
              <a:t>. Endemic 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23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EF6A80-1925-46CE-BF49-9A089C93904A}"/>
              </a:ext>
            </a:extLst>
          </p:cNvPr>
          <p:cNvSpPr/>
          <p:nvPr/>
        </p:nvSpPr>
        <p:spPr>
          <a:xfrm>
            <a:off x="4302990" y="0"/>
            <a:ext cx="3586019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2000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Numerical Methods!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There are many ways to numerically integrate differential equations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42C32-0FE7-4990-86A2-4A62A0CBF61A}"/>
              </a:ext>
            </a:extLst>
          </p:cNvPr>
          <p:cNvSpPr txBox="1"/>
          <p:nvPr/>
        </p:nvSpPr>
        <p:spPr>
          <a:xfrm>
            <a:off x="230909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Runge </a:t>
            </a:r>
            <a:r>
              <a:rPr lang="en-US" sz="3200" cap="all" spc="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Kutta</a:t>
            </a:r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Discretize time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Approximate short time trajectory using derivatives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Many, many tutorials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5A6E6-BA32-4DC5-ACF7-0343074405A7}"/>
              </a:ext>
            </a:extLst>
          </p:cNvPr>
          <p:cNvSpPr txBox="1"/>
          <p:nvPr/>
        </p:nvSpPr>
        <p:spPr>
          <a:xfrm>
            <a:off x="4302990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Exponential Integrator</a:t>
            </a:r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Allows evaluating unstable numerical solutions which would otherwise need extremely small time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Good for SIR models with interactions that happen on different time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8EEC3-C8B1-4285-BDEF-3517A49AE02F}"/>
              </a:ext>
            </a:extLst>
          </p:cNvPr>
          <p:cNvSpPr txBox="1"/>
          <p:nvPr/>
        </p:nvSpPr>
        <p:spPr>
          <a:xfrm>
            <a:off x="8375071" y="3181935"/>
            <a:ext cx="3586018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Built in Methods: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If you use a built in method (such as Pythons </a:t>
            </a:r>
            <a:r>
              <a:rPr lang="en-US" sz="2000" dirty="0" err="1">
                <a:solidFill>
                  <a:prstClr val="black"/>
                </a:solidFill>
              </a:rPr>
              <a:t>ODEint</a:t>
            </a:r>
            <a:r>
              <a:rPr lang="en-US" sz="2000" dirty="0">
                <a:solidFill>
                  <a:prstClr val="black"/>
                </a:solidFill>
              </a:rPr>
              <a:t>) you </a:t>
            </a:r>
            <a:r>
              <a:rPr lang="en-US" sz="2000" b="1" dirty="0">
                <a:solidFill>
                  <a:prstClr val="black"/>
                </a:solidFill>
              </a:rPr>
              <a:t>must </a:t>
            </a:r>
            <a:r>
              <a:rPr lang="en-US" sz="2000" dirty="0">
                <a:solidFill>
                  <a:prstClr val="black"/>
                </a:solidFill>
              </a:rPr>
              <a:t>not only read the documentation, but also describe how it works and where it my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If you use a built-in method, you are expected to produce high-quality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2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Epidemiology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A7E01-A48C-4C12-971F-C1E7FF324AD8}"/>
              </a:ext>
            </a:extLst>
          </p:cNvPr>
          <p:cNvSpPr/>
          <p:nvPr/>
        </p:nvSpPr>
        <p:spPr>
          <a:xfrm>
            <a:off x="2425145" y="2084832"/>
            <a:ext cx="6918038" cy="4187952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ctr">
            <a:norm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Important points:</a:t>
            </a:r>
          </a:p>
          <a:p>
            <a:pPr marL="342900" lvl="0" indent="-34290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prstClr val="black"/>
                </a:solidFill>
              </a:rPr>
              <a:t>The SIR model is a “Mean Field” equation: best applicable to large, dense cities</a:t>
            </a:r>
          </a:p>
          <a:p>
            <a:pPr marL="342900" lvl="0" indent="-34290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prstClr val="black"/>
                </a:solidFill>
              </a:rPr>
              <a:t>Does not capture random stochastic behaviour, or directly tell you about variance</a:t>
            </a:r>
          </a:p>
          <a:p>
            <a:pPr marL="342900" lvl="0" indent="-34290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prstClr val="black"/>
                </a:solidFill>
              </a:rPr>
              <a:t>Long term predictions are likely qualitatively wrong, especially when ignoring spatial diffusion*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91ECC-149E-4467-AB9F-E15CF06B3866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prstClr val="black"/>
                </a:solidFill>
              </a:rPr>
              <a:t>*(the model has an upper critical dimension of 2 – a subtle technical point beyond the scope of undergraduate level courses!)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44621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Defining a Microscopic Model: Real life is </a:t>
            </a:r>
            <a:r>
              <a:rPr lang="en-US" sz="3000" b="1" u="sng" dirty="0">
                <a:solidFill>
                  <a:prstClr val="black"/>
                </a:solidFill>
                <a:latin typeface="+mj-lt"/>
              </a:rPr>
              <a:t>stochastic</a:t>
            </a: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A more realistic simulation needs to account for randomness. </a:t>
            </a:r>
          </a:p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E6242C-6C09-4054-962C-0869A151DA76}"/>
              </a:ext>
            </a:extLst>
          </p:cNvPr>
          <p:cNvGrpSpPr/>
          <p:nvPr/>
        </p:nvGrpSpPr>
        <p:grpSpPr>
          <a:xfrm>
            <a:off x="1204050" y="3754491"/>
            <a:ext cx="9783900" cy="2725483"/>
            <a:chOff x="465000" y="3251200"/>
            <a:chExt cx="11505326" cy="3205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B566B3-F9D1-4F2A-A0E9-E1DB2460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00" y="3570607"/>
              <a:ext cx="1280054" cy="25662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C0E035-D490-40E2-9DE8-5940A8A10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9771" y="4412410"/>
              <a:ext cx="422418" cy="846847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0E67E6-5712-46A6-82AA-3618DEE972E3}"/>
                </a:ext>
              </a:extLst>
            </p:cNvPr>
            <p:cNvGrpSpPr/>
            <p:nvPr/>
          </p:nvGrpSpPr>
          <p:grpSpPr>
            <a:xfrm>
              <a:off x="8550174" y="3988986"/>
              <a:ext cx="422418" cy="1747399"/>
              <a:chOff x="2987490" y="3246450"/>
              <a:chExt cx="422418" cy="174739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C694A45-A4E5-4458-81B7-A2D508528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7490" y="4147002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858EB75-7B06-4DA7-8643-482EB1C5C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7490" y="3246450"/>
                <a:ext cx="422418" cy="846847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7E0129-0229-4491-A285-4A8D22A31ACB}"/>
                </a:ext>
              </a:extLst>
            </p:cNvPr>
            <p:cNvGrpSpPr/>
            <p:nvPr/>
          </p:nvGrpSpPr>
          <p:grpSpPr>
            <a:xfrm>
              <a:off x="10594056" y="3565563"/>
              <a:ext cx="422418" cy="2571248"/>
              <a:chOff x="2976629" y="2823027"/>
              <a:chExt cx="422418" cy="257124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B22D181-7A1E-4FF1-BE48-96C1C0DAA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629" y="4547428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D806C9F-036C-48BE-90D5-C43C69094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629" y="3669874"/>
                <a:ext cx="422418" cy="84684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FAED8C3-C489-4083-AEAA-80C62F28A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629" y="2823027"/>
                <a:ext cx="422418" cy="846847"/>
              </a:xfrm>
              <a:prstGeom prst="rect">
                <a:avLst/>
              </a:prstGeom>
            </p:spPr>
          </p:pic>
        </p:grpSp>
        <p:sp>
          <p:nvSpPr>
            <p:cNvPr id="3" name="Double Bracket 2">
              <a:extLst>
                <a:ext uri="{FF2B5EF4-FFF2-40B4-BE49-F238E27FC236}">
                  <a16:creationId xmlns:a16="http://schemas.microsoft.com/office/drawing/2014/main" id="{23D54D75-35C8-4337-B887-5F84324BF0F5}"/>
                </a:ext>
              </a:extLst>
            </p:cNvPr>
            <p:cNvSpPr/>
            <p:nvPr/>
          </p:nvSpPr>
          <p:spPr>
            <a:xfrm>
              <a:off x="3971636" y="3251200"/>
              <a:ext cx="7998690" cy="3205018"/>
            </a:xfrm>
            <a:prstGeom prst="bracketPair">
              <a:avLst>
                <a:gd name="adj" fmla="val 1407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14E8D4B-2EF5-45DB-BDB0-4FBE1A4FD731}"/>
                    </a:ext>
                  </a:extLst>
                </p:cNvPr>
                <p:cNvSpPr txBox="1"/>
                <p:nvPr/>
              </p:nvSpPr>
              <p:spPr>
                <a:xfrm>
                  <a:off x="5107259" y="4751039"/>
                  <a:ext cx="12620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14E8D4B-2EF5-45DB-BDB0-4FBE1A4FD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7259" y="4751039"/>
                  <a:ext cx="126207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818" t="-2564" r="-21023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93FC12-F8EC-434F-87B9-0F101B740661}"/>
                    </a:ext>
                  </a:extLst>
                </p:cNvPr>
                <p:cNvSpPr txBox="1"/>
                <p:nvPr/>
              </p:nvSpPr>
              <p:spPr>
                <a:xfrm>
                  <a:off x="7052901" y="4751039"/>
                  <a:ext cx="131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93FC12-F8EC-434F-87B9-0F101B740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901" y="4751039"/>
                  <a:ext cx="131337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104" t="-2564" r="-20765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626A5B-9BC0-4853-B3FE-8C37513D7AE3}"/>
                    </a:ext>
                  </a:extLst>
                </p:cNvPr>
                <p:cNvSpPr txBox="1"/>
                <p:nvPr/>
              </p:nvSpPr>
              <p:spPr>
                <a:xfrm>
                  <a:off x="9193795" y="4751040"/>
                  <a:ext cx="131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626A5B-9BC0-4853-B3FE-8C37513D7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795" y="4751040"/>
                  <a:ext cx="131337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557" t="-2564" r="-20765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7C57E8C-A3FF-4152-8059-3F73BF1DA3BF}"/>
                    </a:ext>
                  </a:extLst>
                </p:cNvPr>
                <p:cNvSpPr txBox="1"/>
                <p:nvPr/>
              </p:nvSpPr>
              <p:spPr>
                <a:xfrm>
                  <a:off x="11029102" y="4753147"/>
                  <a:ext cx="6540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7C57E8C-A3FF-4152-8059-3F73BF1DA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9102" y="4753147"/>
                  <a:ext cx="65402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187" r="-9890" b="-2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67BCBA-9F59-4DC3-97F8-69DEF859FFDC}"/>
                    </a:ext>
                  </a:extLst>
                </p:cNvPr>
                <p:cNvSpPr txBox="1"/>
                <p:nvPr/>
              </p:nvSpPr>
              <p:spPr>
                <a:xfrm>
                  <a:off x="4067911" y="4751039"/>
                  <a:ext cx="9350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67BCBA-9F59-4DC3-97F8-69DEF859F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11" y="4751039"/>
                  <a:ext cx="93506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924" t="-2564" r="-22137" b="-5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00F9D67-49AD-4A8C-B8E1-2A38BA5384CF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745054" y="4853709"/>
              <a:ext cx="1838655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4CFF8B-B837-4136-BD4C-1A57C832CA18}"/>
              </a:ext>
            </a:extLst>
          </p:cNvPr>
          <p:cNvSpPr txBox="1"/>
          <p:nvPr/>
        </p:nvSpPr>
        <p:spPr>
          <a:xfrm>
            <a:off x="5450953" y="6326550"/>
            <a:ext cx="473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outcomes with different probabilities!</a:t>
            </a:r>
          </a:p>
        </p:txBody>
      </p:sp>
    </p:spTree>
    <p:extLst>
      <p:ext uri="{BB962C8B-B14F-4D97-AF65-F5344CB8AC3E}">
        <p14:creationId xmlns:p14="http://schemas.microsoft.com/office/powerpoint/2010/main" val="216344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2B13-E47C-4DF1-BDDD-D539119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CoronaViruses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D8BAC1-ABDC-4B4F-BC78-CDB61DBE2F64}"/>
              </a:ext>
            </a:extLst>
          </p:cNvPr>
          <p:cNvGrpSpPr/>
          <p:nvPr/>
        </p:nvGrpSpPr>
        <p:grpSpPr>
          <a:xfrm>
            <a:off x="0" y="489976"/>
            <a:ext cx="12178133" cy="2817976"/>
            <a:chOff x="0" y="2084832"/>
            <a:chExt cx="12262957" cy="28376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C7845D-62C5-4B56-BB11-B76FB82A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0063" y="2084832"/>
              <a:ext cx="3300065" cy="28376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2653FA-8CC1-4977-9E8D-C25140F4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126" y="2084832"/>
              <a:ext cx="2835829" cy="28376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248C6C-A9EE-4F3B-BE5E-3FC768A8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84832"/>
              <a:ext cx="3300063" cy="28376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7508DD-7C93-4D9D-8838-FCFCA0A7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318"/>
            <a:stretch/>
          </p:blipFill>
          <p:spPr>
            <a:xfrm rot="5400000">
              <a:off x="9430653" y="2079533"/>
              <a:ext cx="2827006" cy="283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2F43D4-1D14-42B4-8A30-D30629CE80CD}"/>
              </a:ext>
            </a:extLst>
          </p:cNvPr>
          <p:cNvGrpSpPr/>
          <p:nvPr/>
        </p:nvGrpSpPr>
        <p:grpSpPr>
          <a:xfrm>
            <a:off x="13867" y="3240944"/>
            <a:ext cx="12165471" cy="3056058"/>
            <a:chOff x="298047" y="4654083"/>
            <a:chExt cx="11893953" cy="29878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20C36E7-3D37-40B2-ADC0-9BE6F17E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7236" y="4662744"/>
              <a:ext cx="2944197" cy="296482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0E2F4C-D6A7-462F-A045-A0EC631A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047" y="4662744"/>
              <a:ext cx="2979189" cy="29791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EEB8BA3-8CA4-4915-A91F-CFCEF5DF1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1433" y="4654083"/>
              <a:ext cx="2998860" cy="29734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C761D9E-D8B6-47A9-8A36-278425B3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11634" y="4662745"/>
              <a:ext cx="2980366" cy="2964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674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831063-07D2-424F-A77E-EA7A5C5C6A52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Revisit simple exponential growth</a:t>
            </a:r>
            <a:br>
              <a:rPr lang="en-US" sz="3000" u="sng" dirty="0">
                <a:solidFill>
                  <a:prstClr val="black"/>
                </a:solidFill>
                <a:latin typeface="+mj-lt"/>
              </a:rPr>
            </a:br>
            <a:r>
              <a:rPr lang="en-US" sz="3000" dirty="0">
                <a:solidFill>
                  <a:prstClr val="black"/>
                </a:solidFill>
                <a:latin typeface="+mj-lt"/>
              </a:rPr>
              <a:t>	            </a:t>
            </a:r>
            <a:r>
              <a:rPr lang="en-US" sz="2200" dirty="0">
                <a:solidFill>
                  <a:prstClr val="black"/>
                </a:solidFill>
              </a:rPr>
              <a:t>Let’s learn to define a model stochastically through a </a:t>
            </a:r>
            <a:r>
              <a:rPr lang="en-US" sz="2200" i="1" dirty="0">
                <a:solidFill>
                  <a:prstClr val="black"/>
                </a:solidFill>
              </a:rPr>
              <a:t>master equation. Recall: 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67F84B-976D-47FD-BCD7-24587B2CEC9D}"/>
              </a:ext>
            </a:extLst>
          </p:cNvPr>
          <p:cNvSpPr txBox="1"/>
          <p:nvPr/>
        </p:nvSpPr>
        <p:spPr>
          <a:xfrm>
            <a:off x="0" y="3342567"/>
            <a:ext cx="6095999" cy="3515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Components of a Stochastic Model:</a:t>
            </a:r>
          </a:p>
          <a:p>
            <a:endParaRPr lang="en-US" sz="2000" b="1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set of possible states</a:t>
            </a:r>
            <a:br>
              <a:rPr lang="en-US" sz="2000" dirty="0">
                <a:solidFill>
                  <a:prstClr val="black"/>
                </a:solidFill>
              </a:rPr>
            </a:b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Probability per unit time (rate) of transitions between two given states</a:t>
            </a:r>
            <a:endParaRPr lang="en-US" sz="2000" dirty="0"/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Probability of being in a given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952BF-B69D-47C7-97DB-BE591E2E972A}"/>
                  </a:ext>
                </a:extLst>
              </p:cNvPr>
              <p:cNvSpPr txBox="1"/>
              <p:nvPr/>
            </p:nvSpPr>
            <p:spPr>
              <a:xfrm>
                <a:off x="6100618" y="3337941"/>
                <a:ext cx="6091382" cy="35154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3200" cap="all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+mj-ea"/>
                    <a:cs typeface="+mj-cs"/>
                  </a:rPr>
                  <a:t>In simple Exp growth:</a:t>
                </a:r>
              </a:p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The states are labeled by the # of infected, I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endParaRPr lang="en-US" sz="2000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Transition probability from a state I to a state I+1: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probability of being in state I at time t</a:t>
                </a:r>
                <a:endParaRPr lang="en-US" sz="2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952BF-B69D-47C7-97DB-BE591E2E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18" y="3337941"/>
                <a:ext cx="6091382" cy="3515433"/>
              </a:xfrm>
              <a:prstGeom prst="rect">
                <a:avLst/>
              </a:prstGeom>
              <a:blipFill>
                <a:blip r:embed="rId2"/>
                <a:stretch>
                  <a:fillRect t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2B6FD6-D421-4984-A30A-BD16F6D01BA2}"/>
                  </a:ext>
                </a:extLst>
              </p:cNvPr>
              <p:cNvSpPr/>
              <p:nvPr/>
            </p:nvSpPr>
            <p:spPr>
              <a:xfrm>
                <a:off x="5162955" y="2803351"/>
                <a:ext cx="1866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2B6FD6-D421-4984-A30A-BD16F6D01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55" y="2803351"/>
                <a:ext cx="18660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87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76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Markov Assumption: This can only depend on the state of the system immediately before time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E58BCB-3025-4C34-8166-3734FD14CE3E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E58BCB-3025-4C34-8166-3734FD14C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2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684C0-83EB-4106-91F7-31AD859032FB}"/>
                  </a:ext>
                </a:extLst>
              </p:cNvPr>
              <p:cNvSpPr txBox="1"/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684C0-83EB-4106-91F7-31AD85903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180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3A97C-258A-417D-91AD-150E6B53027D}"/>
                  </a:ext>
                </a:extLst>
              </p:cNvPr>
              <p:cNvSpPr txBox="1"/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3A97C-258A-417D-91AD-150E6B530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920B8D-CFEF-4B4F-9BB7-678B84A9E8EC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920B8D-CFEF-4B4F-9BB7-678B84A9E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049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52DA7-FB4C-4CC3-BC51-06B6EEDE6B5F}"/>
                  </a:ext>
                </a:extLst>
              </p:cNvPr>
              <p:cNvSpPr txBox="1"/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52DA7-FB4C-4CC3-BC51-06B6EEDE6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38342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2DA33E-FAAD-41DC-81A7-010F10431F7D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2DA33E-FAAD-41DC-81A7-010F10431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12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B1A5A-D6AA-49FA-9A7B-463BFF5AE1E5}"/>
                  </a:ext>
                </a:extLst>
              </p:cNvPr>
              <p:cNvSpPr txBox="1"/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B1A5A-D6AA-49FA-9A7B-463BFF5A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blipFill>
                <a:blip r:embed="rId3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2521B-8A5E-4BB8-A5CC-E21605C26070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2521B-8A5E-4BB8-A5CC-E21605C26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162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8F0A1A-0233-4939-883C-5B37051F7880}"/>
                  </a:ext>
                </a:extLst>
              </p:cNvPr>
              <p:cNvSpPr txBox="1"/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just the probability that nothing happens in a time </a:t>
                </a:r>
                <a:r>
                  <a:rPr lang="en-US" dirty="0" err="1"/>
                  <a:t>δt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8F0A1A-0233-4939-883C-5B37051F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blipFill>
                <a:blip r:embed="rId3"/>
                <a:stretch>
                  <a:fillRect l="-1560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3CFF6FD7-E531-46B8-90FA-A9AF115B908B}"/>
              </a:ext>
            </a:extLst>
          </p:cNvPr>
          <p:cNvSpPr/>
          <p:nvPr/>
        </p:nvSpPr>
        <p:spPr>
          <a:xfrm rot="16200000">
            <a:off x="3607383" y="4856603"/>
            <a:ext cx="360218" cy="84974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3E9C97-561E-4274-A895-DCC6655545F3}"/>
                  </a:ext>
                </a:extLst>
              </p:cNvPr>
              <p:cNvSpPr txBox="1"/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that we gain a new infected is proportional to number of infected: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3E9C97-561E-4274-A895-DCC665554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blipFill>
                <a:blip r:embed="rId4"/>
                <a:stretch>
                  <a:fillRect l="-1386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93E0F34A-4214-448D-8647-F4F26F092C5B}"/>
              </a:ext>
            </a:extLst>
          </p:cNvPr>
          <p:cNvSpPr/>
          <p:nvPr/>
        </p:nvSpPr>
        <p:spPr>
          <a:xfrm rot="5400000">
            <a:off x="1229644" y="4185364"/>
            <a:ext cx="316246" cy="77123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29525D-3299-45E7-A685-42E69638A746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29525D-3299-45E7-A685-42E69638A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5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6CDF1-0E1C-44DB-B55C-A226BDA8C89B}"/>
                  </a:ext>
                </a:extLst>
              </p:cNvPr>
              <p:cNvSpPr txBox="1"/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6CDF1-0E1C-44DB-B55C-A226BDA8C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29106"/>
                <a:ext cx="5333999" cy="415549"/>
              </a:xfrm>
              <a:prstGeom prst="rect">
                <a:avLst/>
              </a:prstGeom>
              <a:blipFill>
                <a:blip r:embed="rId6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68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Markov Assumption: This can only depend on the state of the system immediately before time 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“Immediately” means a time step,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so small that only one transition can happen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algn="ctr"/>
                <a:r>
                  <a:rPr lang="en-US" sz="2000" b="1" dirty="0"/>
                  <a:t>Conclusion</a:t>
                </a:r>
                <a:r>
                  <a:rPr lang="en-US" sz="2000" dirty="0"/>
                  <a:t>: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we were either in a state with I or I-1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76065"/>
              </a:xfrm>
              <a:prstGeom prst="rect">
                <a:avLst/>
              </a:prstGeom>
              <a:blipFill>
                <a:blip r:embed="rId2"/>
                <a:stretch>
                  <a:fillRect l="-801" r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83B91A-7AE9-4FC7-A1AC-5A4C01CDAB50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83B91A-7AE9-4FC7-A1AC-5A4C01CDA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3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89E22C-72E3-41AE-B971-AB75926CF765}"/>
                  </a:ext>
                </a:extLst>
              </p:cNvPr>
              <p:cNvSpPr txBox="1"/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just the probability that nothing happens in a time </a:t>
                </a:r>
                <a:r>
                  <a:rPr lang="en-US" dirty="0" err="1"/>
                  <a:t>δt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89E22C-72E3-41AE-B971-AB75926C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314" y="5498531"/>
                <a:ext cx="3519055" cy="923330"/>
              </a:xfrm>
              <a:prstGeom prst="rect">
                <a:avLst/>
              </a:prstGeom>
              <a:blipFill>
                <a:blip r:embed="rId4"/>
                <a:stretch>
                  <a:fillRect l="-1560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73DEA3BA-C89E-4DF9-97C6-B3EBA78F63F2}"/>
              </a:ext>
            </a:extLst>
          </p:cNvPr>
          <p:cNvSpPr/>
          <p:nvPr/>
        </p:nvSpPr>
        <p:spPr>
          <a:xfrm rot="16200000">
            <a:off x="3921708" y="4856603"/>
            <a:ext cx="360218" cy="84974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F8465-DF68-4CCF-9DFA-EBD0A0FACA36}"/>
                  </a:ext>
                </a:extLst>
              </p:cNvPr>
              <p:cNvSpPr txBox="1"/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probability that we gain a new infected is proportional to number of infected: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F8465-DF68-4CCF-9DFA-EBD0A0FAC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" y="3212531"/>
                <a:ext cx="3519055" cy="1200329"/>
              </a:xfrm>
              <a:prstGeom prst="rect">
                <a:avLst/>
              </a:prstGeom>
              <a:blipFill>
                <a:blip r:embed="rId5"/>
                <a:stretch>
                  <a:fillRect l="-1386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205ABE6B-BFF8-4A3C-BC15-62FCD6906387}"/>
              </a:ext>
            </a:extLst>
          </p:cNvPr>
          <p:cNvSpPr/>
          <p:nvPr/>
        </p:nvSpPr>
        <p:spPr>
          <a:xfrm rot="5400000">
            <a:off x="1229644" y="4185364"/>
            <a:ext cx="316246" cy="77123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91CE6F-DB26-4279-AA8E-18D04D3E08B9}"/>
                  </a:ext>
                </a:extLst>
              </p:cNvPr>
              <p:cNvSpPr txBox="1"/>
              <p:nvPr/>
            </p:nvSpPr>
            <p:spPr>
              <a:xfrm>
                <a:off x="189346" y="4729106"/>
                <a:ext cx="5670680" cy="41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+(1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91CE6F-DB26-4279-AA8E-18D04D3E0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6" y="4729106"/>
                <a:ext cx="5670680" cy="415549"/>
              </a:xfrm>
              <a:prstGeom prst="rect">
                <a:avLst/>
              </a:prstGeom>
              <a:blipFill>
                <a:blip r:embed="rId6"/>
                <a:stretch>
                  <a:fillRect l="-1398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988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Rearrange the equation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Left hand side is the definition of a derivative, take limit</a:t>
            </a:r>
            <a:br>
              <a:rPr lang="en-US" sz="2000" dirty="0">
                <a:solidFill>
                  <a:prstClr val="black"/>
                </a:solidFill>
              </a:rPr>
            </a:br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Result is a “Master Equation”</a:t>
            </a: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531223-3A45-4C4C-8B7A-8EC3683D16BE}"/>
                  </a:ext>
                </a:extLst>
              </p:cNvPr>
              <p:cNvSpPr txBox="1"/>
              <p:nvPr/>
            </p:nvSpPr>
            <p:spPr>
              <a:xfrm>
                <a:off x="-1" y="4375771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531223-3A45-4C4C-8B7A-8EC3683D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375771"/>
                <a:ext cx="6086763" cy="426380"/>
              </a:xfrm>
              <a:prstGeom prst="rect">
                <a:avLst/>
              </a:prstGeom>
              <a:blipFill>
                <a:blip r:embed="rId2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9237" y="5572349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" y="5572349"/>
                <a:ext cx="6086763" cy="426380"/>
              </a:xfrm>
              <a:prstGeom prst="rect">
                <a:avLst/>
              </a:prstGeo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906525-7AEA-49AC-86C0-18A1596E289C}"/>
                  </a:ext>
                </a:extLst>
              </p:cNvPr>
              <p:cNvSpPr/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solidFill>
                <a:srgbClr val="FEE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182880" rtlCol="0" anchor="ctr">
                <a:noAutofit/>
              </a:bodyPr>
              <a:lstStyle/>
              <a:p>
                <a:pPr marL="91440" lvl="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3000" u="sng" dirty="0">
                    <a:solidFill>
                      <a:prstClr val="black"/>
                    </a:solidFill>
                    <a:latin typeface="+mj-lt"/>
                  </a:rPr>
                  <a:t>Construction:</a:t>
                </a:r>
                <a:endParaRPr lang="en-US" sz="3000" b="1" u="sng" dirty="0">
                  <a:solidFill>
                    <a:prstClr val="black"/>
                  </a:solidFill>
                  <a:latin typeface="+mj-lt"/>
                </a:endParaRPr>
              </a:p>
              <a:p>
                <a:pPr marL="91440" lvl="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CE8D3E"/>
                  </a:buClr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sz="2200" dirty="0">
                    <a:solidFill>
                      <a:prstClr val="black"/>
                    </a:solidFill>
                  </a:rPr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at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we want to know the probability of being in state I at time t</a:t>
                </a:r>
                <a:endParaRPr lang="en-US" sz="2200" i="1" dirty="0">
                  <a:solidFill>
                    <a:prstClr val="black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906525-7AEA-49AC-86C0-18A1596E2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38325"/>
                <a:ext cx="12191999" cy="1338984"/>
              </a:xfrm>
              <a:prstGeom prst="rect">
                <a:avLst/>
              </a:prstGeom>
              <a:blipFill>
                <a:blip r:embed="rId4"/>
                <a:stretch>
                  <a:fillRect l="-400" t="-7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2BD8FA-B5EB-4F66-8BFC-58BE76B052AA}"/>
                  </a:ext>
                </a:extLst>
              </p:cNvPr>
              <p:cNvSpPr txBox="1"/>
              <p:nvPr/>
            </p:nvSpPr>
            <p:spPr>
              <a:xfrm>
                <a:off x="-1" y="3283295"/>
                <a:ext cx="6086763" cy="397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+(1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2BD8FA-B5EB-4F66-8BFC-58BE76B05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283295"/>
                <a:ext cx="6086763" cy="397398"/>
              </a:xfrm>
              <a:prstGeom prst="rect">
                <a:avLst/>
              </a:prstGeom>
              <a:blipFill>
                <a:blip r:embed="rId5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004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endParaRPr lang="en-US" sz="2000" b="1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Expectation value (avg) is defined as </a:t>
                </a: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0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Shift indices</a:t>
                </a:r>
                <a:br>
                  <a:rPr lang="en-US" sz="2000" dirty="0">
                    <a:solidFill>
                      <a:prstClr val="black"/>
                    </a:solidFill>
                  </a:rPr>
                </a:br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Simplify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Woah!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blipFill>
                <a:blip r:embed="rId2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average solution is the ODE: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We take a quick detour to demonstrate that the mean solution is equivalent to the simple epi ODE</a:t>
            </a:r>
            <a:endParaRPr lang="en-US" sz="2200" i="1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347528-CF17-42EC-AD09-74F896F6699A}"/>
                  </a:ext>
                </a:extLst>
              </p:cNvPr>
              <p:cNvSpPr txBox="1"/>
              <p:nvPr/>
            </p:nvSpPr>
            <p:spPr>
              <a:xfrm>
                <a:off x="0" y="3983657"/>
                <a:ext cx="6262256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347528-CF17-42EC-AD09-74F896F6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3657"/>
                <a:ext cx="6262256" cy="426380"/>
              </a:xfrm>
              <a:prstGeom prst="rect">
                <a:avLst/>
              </a:prstGeom>
              <a:blipFill>
                <a:blip r:embed="rId4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790FED-D90A-4719-B633-8BDFDFF30959}"/>
                  </a:ext>
                </a:extLst>
              </p:cNvPr>
              <p:cNvSpPr txBox="1"/>
              <p:nvPr/>
            </p:nvSpPr>
            <p:spPr>
              <a:xfrm>
                <a:off x="2484582" y="4796688"/>
                <a:ext cx="3611418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790FED-D90A-4719-B633-8BDFDFF3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82" y="4796688"/>
                <a:ext cx="3611418" cy="426380"/>
              </a:xfrm>
              <a:prstGeom prst="rect">
                <a:avLst/>
              </a:prstGeom>
              <a:blipFill>
                <a:blip r:embed="rId5"/>
                <a:stretch>
                  <a:fillRect b="-3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DB25ED-D1F5-4D1B-982F-5AFD7A681B59}"/>
                  </a:ext>
                </a:extLst>
              </p:cNvPr>
              <p:cNvSpPr txBox="1"/>
              <p:nvPr/>
            </p:nvSpPr>
            <p:spPr>
              <a:xfrm>
                <a:off x="2484582" y="5563539"/>
                <a:ext cx="4248728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DB25ED-D1F5-4D1B-982F-5AFD7A681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82" y="5563539"/>
                <a:ext cx="4248728" cy="426380"/>
              </a:xfrm>
              <a:prstGeom prst="rect">
                <a:avLst/>
              </a:prstGeom>
              <a:blipFill>
                <a:blip r:embed="rId6"/>
                <a:stretch>
                  <a:fillRect b="-3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236CD5-0B61-4FB3-93E1-99895A7A9532}"/>
                  </a:ext>
                </a:extLst>
              </p:cNvPr>
              <p:cNvSpPr txBox="1"/>
              <p:nvPr/>
            </p:nvSpPr>
            <p:spPr>
              <a:xfrm>
                <a:off x="1736436" y="6315642"/>
                <a:ext cx="1496292" cy="34526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236CD5-0B61-4FB3-93E1-99895A7A9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36" y="6315642"/>
                <a:ext cx="1496292" cy="345264"/>
              </a:xfrm>
              <a:prstGeom prst="rect">
                <a:avLst/>
              </a:prstGeom>
              <a:blipFill>
                <a:blip r:embed="rId7"/>
                <a:stretch>
                  <a:fillRect r="-403" b="-6667"/>
                </a:stretch>
              </a:blip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107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Probabilities for particular states can be calculated recursively. 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b="1" dirty="0">
                    <a:solidFill>
                      <a:prstClr val="black"/>
                    </a:solidFill>
                  </a:rPr>
                  <a:t>Example 1</a:t>
                </a:r>
                <a:r>
                  <a:rPr lang="en-US" sz="2000" dirty="0">
                    <a:solidFill>
                      <a:prstClr val="black"/>
                    </a:solidFill>
                  </a:rPr>
                  <a:t>: Probability that I=1 at time t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Solving ODE with known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(0)=1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blipFill>
                <a:blip r:embed="rId2"/>
                <a:stretch>
                  <a:fillRect l="-1001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Aptly named, the Master Equation is all that’s needed to calculate any statistical quantity</a:t>
            </a:r>
            <a:endParaRPr lang="en-US" sz="2200" i="1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/>
              <p:nvPr/>
            </p:nvSpPr>
            <p:spPr>
              <a:xfrm>
                <a:off x="1293091" y="4601032"/>
                <a:ext cx="4798291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1" y="4601032"/>
                <a:ext cx="4798291" cy="426380"/>
              </a:xfrm>
              <a:prstGeom prst="rect">
                <a:avLst/>
              </a:prstGeo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/>
              <p:nvPr/>
            </p:nvSpPr>
            <p:spPr>
              <a:xfrm>
                <a:off x="2105891" y="5238503"/>
                <a:ext cx="3985491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5238503"/>
                <a:ext cx="3985491" cy="426380"/>
              </a:xfrm>
              <a:prstGeom prst="rect">
                <a:avLst/>
              </a:prstGeom>
              <a:blipFill>
                <a:blip r:embed="rId4"/>
                <a:stretch>
                  <a:fillRect l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/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blipFill>
                <a:blip r:embed="rId5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5B45B3-209B-4B0B-AAD1-FC9DB14BFF69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5B45B3-209B-4B0B-AAD1-FC9DB14BF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6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09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7214F-DD54-45AB-B9A9-79E9C0C590FC}"/>
              </a:ext>
            </a:extLst>
          </p:cNvPr>
          <p:cNvSpPr/>
          <p:nvPr/>
        </p:nvSpPr>
        <p:spPr>
          <a:xfrm>
            <a:off x="3738562" y="4438649"/>
            <a:ext cx="4714875" cy="17430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32B13-E47C-4DF1-BDDD-D539119C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1BFA8-A222-4DCB-802E-5F9AAC34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3" y="2163699"/>
            <a:ext cx="9720071" cy="402336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The COVID19 pandemic originated near Hubei province, China sometime around November 2019 according to phylogenetic analyses.</a:t>
            </a:r>
          </a:p>
          <a:p>
            <a:pPr algn="ctr"/>
            <a:r>
              <a:rPr lang="en-US" dirty="0"/>
              <a:t>The first identified case occurred in December 2019 in Wuhan. 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sz="2400" i="1" dirty="0"/>
              <a:t>As of today there are:</a:t>
            </a:r>
          </a:p>
          <a:p>
            <a:pPr algn="ctr"/>
            <a:endParaRPr lang="en-US" sz="2400" i="1" dirty="0"/>
          </a:p>
          <a:p>
            <a:pPr algn="ctr"/>
            <a:r>
              <a:rPr lang="en-US" b="1" dirty="0"/>
              <a:t>2,543,327</a:t>
            </a:r>
            <a:r>
              <a:rPr lang="en-US" dirty="0"/>
              <a:t> cumulative confirmed cases</a:t>
            </a:r>
          </a:p>
          <a:p>
            <a:pPr algn="ctr"/>
            <a:r>
              <a:rPr lang="en-US" b="1" dirty="0"/>
              <a:t>176,527</a:t>
            </a:r>
            <a:r>
              <a:rPr lang="en-US" dirty="0"/>
              <a:t> cumulative deaths</a:t>
            </a:r>
          </a:p>
          <a:p>
            <a:pPr algn="ctr"/>
            <a:r>
              <a:rPr lang="en-US" b="1" dirty="0"/>
              <a:t>686,440</a:t>
            </a:r>
            <a:r>
              <a:rPr lang="en-US" dirty="0"/>
              <a:t> recoveries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4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/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Probabilities for particular states can be calculated recursively. 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b="1" dirty="0">
                    <a:solidFill>
                      <a:prstClr val="black"/>
                    </a:solidFill>
                  </a:rPr>
                  <a:t>Example 2</a:t>
                </a:r>
                <a:r>
                  <a:rPr lang="en-US" sz="2000" dirty="0">
                    <a:solidFill>
                      <a:prstClr val="black"/>
                    </a:solidFill>
                  </a:rPr>
                  <a:t>: Probability that I=2 at time t</a:t>
                </a: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</a:rPr>
                  <a:t>Solving ODE with known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(0)=1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</a:rPr>
                  <a:t>(Hint: For any n, the result will be Poisson Statistics!)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B7539E-3B11-4CF6-AD3A-FD0569B8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7309"/>
                <a:ext cx="6091382" cy="3680691"/>
              </a:xfrm>
              <a:prstGeom prst="rect">
                <a:avLst/>
              </a:prstGeom>
              <a:blipFill>
                <a:blip r:embed="rId2"/>
                <a:stretch>
                  <a:fillRect l="-1001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Aptly named, the Master Equation is all that’s needed to calculate any statistical quantity</a:t>
            </a:r>
            <a:endParaRPr lang="en-US" sz="2200" i="1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/>
              <p:nvPr/>
            </p:nvSpPr>
            <p:spPr>
              <a:xfrm>
                <a:off x="1357745" y="4601032"/>
                <a:ext cx="4733637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296D67-F3C1-46C4-8025-F1F2091E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745" y="4601032"/>
                <a:ext cx="4733637" cy="426380"/>
              </a:xfrm>
              <a:prstGeom prst="rect">
                <a:avLst/>
              </a:prstGeom>
              <a:blipFill>
                <a:blip r:embed="rId3"/>
                <a:stretch>
                  <a:fillRect l="-12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/>
              <p:nvPr/>
            </p:nvSpPr>
            <p:spPr>
              <a:xfrm>
                <a:off x="2179782" y="5238503"/>
                <a:ext cx="3911600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96A9D-8F22-442B-88AA-15FD9613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82" y="5238503"/>
                <a:ext cx="3911600" cy="426380"/>
              </a:xfrm>
              <a:prstGeom prst="rect">
                <a:avLst/>
              </a:prstGeom>
              <a:blipFill>
                <a:blip r:embed="rId4"/>
                <a:stretch>
                  <a:fillRect l="-1404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/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DD18FB-E590-492C-BA2A-F266C716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193"/>
                <a:ext cx="6086763" cy="426380"/>
              </a:xfrm>
              <a:prstGeom prst="rect">
                <a:avLst/>
              </a:prstGeom>
              <a:blipFill>
                <a:blip r:embed="rId5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5DC61-9B7F-47DE-930D-3EEF3F82C9AA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5DC61-9B7F-47DE-930D-3EEF3F82C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6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507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Once you have the Master Equation, you merely have to translate it to code.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These are extremely useful tools for any simulation work.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4312"/>
                <a:ext cx="6086763" cy="426380"/>
              </a:xfrm>
              <a:prstGeom prst="rect">
                <a:avLst/>
              </a:prstGeo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The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Most importantly, the Master Equation is an </a:t>
            </a:r>
            <a:r>
              <a:rPr lang="en-US" sz="2200" i="1" dirty="0">
                <a:solidFill>
                  <a:prstClr val="black"/>
                </a:solidFill>
              </a:rPr>
              <a:t>Algorithm</a:t>
            </a: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12919-2D8F-4DB5-9C56-B9556A702DC5}"/>
              </a:ext>
            </a:extLst>
          </p:cNvPr>
          <p:cNvSpPr txBox="1"/>
          <p:nvPr/>
        </p:nvSpPr>
        <p:spPr>
          <a:xfrm>
            <a:off x="1071419" y="4738254"/>
            <a:ext cx="3953164" cy="1384995"/>
          </a:xfrm>
          <a:prstGeom prst="rect">
            <a:avLst/>
          </a:prstGeom>
          <a:solidFill>
            <a:srgbClr val="4D4D4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t in range(1,t_max):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random_number = random.random()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random_number&gt;(1-k*I[t-1]):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I[t]= I[t-1]+1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I[t]=I[t-1]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CF1676-795F-4702-9EE5-53A3865D7EAA}"/>
              </a:ext>
            </a:extLst>
          </p:cNvPr>
          <p:cNvCxnSpPr/>
          <p:nvPr/>
        </p:nvCxnSpPr>
        <p:spPr>
          <a:xfrm>
            <a:off x="3043381" y="4054764"/>
            <a:ext cx="0" cy="489527"/>
          </a:xfrm>
          <a:prstGeom prst="straightConnector1">
            <a:avLst/>
          </a:prstGeom>
          <a:ln w="603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097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It looks complicated but deriving this following the simple case is an instructive and clarifying exercise.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This will be the starting point for your algorithm!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Once you understand how to derive this, developing variations will be simple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/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7FF081-42BC-4271-BF81-9EDE3918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blipFill>
                <a:blip r:embed="rId2"/>
                <a:stretch>
                  <a:fillRect l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SIR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Be sure to derive this in the group notebook!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64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31129"/>
            <a:ext cx="6091382" cy="3680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u="sng" dirty="0">
                <a:solidFill>
                  <a:prstClr val="black"/>
                </a:solidFill>
              </a:rPr>
              <a:t>Suggested Variations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Same as ODE version, sans the spatial dependence (this is a shockingly difficult extension)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Statistical analysis is easy, can show how variance changes with different initial conditions, extensions</a:t>
            </a:r>
          </a:p>
          <a:p>
            <a:pPr algn="ctr"/>
            <a:endParaRPr lang="en-US" sz="2000" dirty="0">
              <a:solidFill>
                <a:prstClr val="black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Stochastic mutant growth and spread (*)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More advanced studies (potentially </a:t>
            </a:r>
            <a:r>
              <a:rPr lang="en-US" sz="2000" b="1" dirty="0">
                <a:solidFill>
                  <a:prstClr val="black"/>
                </a:solidFill>
              </a:rPr>
              <a:t>publication worthy</a:t>
            </a:r>
            <a:r>
              <a:rPr lang="en-US" sz="2000" dirty="0">
                <a:solidFill>
                  <a:prstClr val="black"/>
                </a:solidFill>
              </a:rPr>
              <a:t>) for highly motivated students with programming experience are possible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838325"/>
            <a:ext cx="12191999" cy="1338984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SIR Master Equation: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Be sure to derive this in the group notebook!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505ACF-55A5-4833-B6EA-8BE836D37E2B}"/>
                  </a:ext>
                </a:extLst>
              </p:cNvPr>
              <p:cNvSpPr txBox="1"/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+1,  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505ACF-55A5-4833-B6EA-8BE836D37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4" y="4144060"/>
                <a:ext cx="5758873" cy="1144054"/>
              </a:xfrm>
              <a:prstGeom prst="rect">
                <a:avLst/>
              </a:prstGeom>
              <a:blipFill>
                <a:blip r:embed="rId2"/>
                <a:stretch>
                  <a:fillRect l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038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6DEFB2F-70CA-481F-9987-0EC0B78A1A42}"/>
              </a:ext>
            </a:extLst>
          </p:cNvPr>
          <p:cNvSpPr/>
          <p:nvPr/>
        </p:nvSpPr>
        <p:spPr>
          <a:xfrm>
            <a:off x="6096000" y="-4626"/>
            <a:ext cx="6096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AC937-A428-4DD0-850D-C1FEAA9A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Cont’d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7539E-3B11-4CF6-AD3A-FD0569B8CB32}"/>
              </a:ext>
            </a:extLst>
          </p:cNvPr>
          <p:cNvSpPr txBox="1"/>
          <p:nvPr/>
        </p:nvSpPr>
        <p:spPr>
          <a:xfrm>
            <a:off x="6096000" y="3177309"/>
            <a:ext cx="6091382" cy="3634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u="sng" dirty="0" err="1">
                <a:solidFill>
                  <a:prstClr val="black"/>
                </a:solidFill>
              </a:rPr>
              <a:t>Continous</a:t>
            </a:r>
            <a:r>
              <a:rPr lang="en-US" sz="2000" u="sng" dirty="0">
                <a:solidFill>
                  <a:prstClr val="black"/>
                </a:solidFill>
              </a:rPr>
              <a:t> Time Markov Chain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906525-7AEA-49AC-86C0-18A1596E289C}"/>
              </a:ext>
            </a:extLst>
          </p:cNvPr>
          <p:cNvSpPr/>
          <p:nvPr/>
        </p:nvSpPr>
        <p:spPr>
          <a:xfrm>
            <a:off x="1" y="1677693"/>
            <a:ext cx="12191999" cy="1499616"/>
          </a:xfrm>
          <a:prstGeom prst="rect">
            <a:avLst/>
          </a:prstGeom>
          <a:solidFill>
            <a:srgbClr val="FE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ctr">
            <a:no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3000" u="sng" dirty="0">
                <a:solidFill>
                  <a:prstClr val="black"/>
                </a:solidFill>
                <a:latin typeface="+mj-lt"/>
              </a:rPr>
              <a:t>Two basic numerical methods:</a:t>
            </a:r>
            <a:endParaRPr lang="en-US" sz="3000" b="1" u="sng" dirty="0">
              <a:solidFill>
                <a:prstClr val="black"/>
              </a:solidFill>
              <a:latin typeface="+mj-lt"/>
            </a:endParaRPr>
          </a:p>
          <a:p>
            <a:pPr marL="91440" lvl="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E8D3E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200" dirty="0">
                <a:solidFill>
                  <a:prstClr val="black"/>
                </a:solidFill>
              </a:rPr>
              <a:t>We can take uniform steps in time or take Poisson steps in time. Below are basic loops for simple exponential growth. You must convert them to SIR simulations</a:t>
            </a: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C48F7-768A-489F-8046-7045A105E707}"/>
              </a:ext>
            </a:extLst>
          </p:cNvPr>
          <p:cNvSpPr txBox="1"/>
          <p:nvPr/>
        </p:nvSpPr>
        <p:spPr>
          <a:xfrm>
            <a:off x="288324" y="3810571"/>
            <a:ext cx="5595974" cy="2893100"/>
          </a:xfrm>
          <a:prstGeom prst="rect">
            <a:avLst/>
          </a:prstGeom>
          <a:solidFill>
            <a:srgbClr val="4D4D4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time step of 1 minute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dt= 1/(24*60)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max_days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*dt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for loop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t in range(1,t_max):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random_number = random.random()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random_number&gt;(1-dt*k*I[t-1]):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I[t]= I[t-1]+1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I[t]=I[t-1]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Now Plot I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2C0C6-BF54-4803-8107-A854A7B9A6C4}"/>
              </a:ext>
            </a:extLst>
          </p:cNvPr>
          <p:cNvSpPr txBox="1"/>
          <p:nvPr/>
        </p:nvSpPr>
        <p:spPr>
          <a:xfrm>
            <a:off x="202723" y="3177309"/>
            <a:ext cx="5595974" cy="5033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u="sng" dirty="0">
                <a:solidFill>
                  <a:prstClr val="black"/>
                </a:solidFill>
              </a:rPr>
              <a:t>Discrete time Markov Chain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9F1E9-AB2F-404B-A7CB-0697C790112A}"/>
              </a:ext>
            </a:extLst>
          </p:cNvPr>
          <p:cNvSpPr txBox="1"/>
          <p:nvPr/>
        </p:nvSpPr>
        <p:spPr>
          <a:xfrm>
            <a:off x="6351373" y="3810571"/>
            <a:ext cx="5628924" cy="2893100"/>
          </a:xfrm>
          <a:prstGeom prst="rect">
            <a:avLst/>
          </a:prstGeom>
          <a:solidFill>
            <a:srgbClr val="4D4D4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t[-1] &lt;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%% Calculate next time that 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%% *something* happens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r=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random.random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k_t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k*I[-1]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t_next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math.ln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(1.0 – r)/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k_t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t.append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(t[-1]+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t_next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%% The only thing that can happen is 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%% someone gets infected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I.append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(I[-1]+1)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 Now Plot I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t </a:t>
            </a:r>
          </a:p>
        </p:txBody>
      </p:sp>
    </p:spTree>
    <p:extLst>
      <p:ext uri="{BB962C8B-B14F-4D97-AF65-F5344CB8AC3E}">
        <p14:creationId xmlns:p14="http://schemas.microsoft.com/office/powerpoint/2010/main" val="2171917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49B4-B126-43AA-B36B-471FA442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9C6EF-8F83-4BCB-8F28-B6CA552C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1" cy="431144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!! Decide which method you want to pursue !!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the Group Notebook:</a:t>
            </a:r>
          </a:p>
          <a:p>
            <a:pPr lvl="1"/>
            <a:r>
              <a:rPr lang="en-US" dirty="0"/>
              <a:t>Derive SIR models (ODE people)</a:t>
            </a:r>
          </a:p>
          <a:p>
            <a:pPr lvl="1"/>
            <a:r>
              <a:rPr lang="en-US" dirty="0"/>
              <a:t>Derive the Master Equations (Markov people)</a:t>
            </a:r>
          </a:p>
          <a:p>
            <a:pPr lvl="1"/>
            <a:r>
              <a:rPr lang="en-US" dirty="0"/>
              <a:t>Research possible implementations (ODE) or devise a for-loop in pseudocode (Markov) and summarize how these work, possible issues etc.</a:t>
            </a:r>
          </a:p>
          <a:p>
            <a:pPr lvl="1"/>
            <a:r>
              <a:rPr lang="en-US" dirty="0"/>
              <a:t>Find some sources of data that you will later compare your model to, think about fitting</a:t>
            </a:r>
          </a:p>
          <a:p>
            <a:pPr lvl="1"/>
            <a:r>
              <a:rPr lang="en-US" dirty="0"/>
              <a:t>Do some writing to summarize the project so e.g. another person in this course would be able to follow the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 your own:</a:t>
            </a:r>
          </a:p>
          <a:p>
            <a:pPr lvl="1"/>
            <a:r>
              <a:rPr lang="en-US" dirty="0"/>
              <a:t>Start working on your basic algorithm and test proposed approaches</a:t>
            </a:r>
          </a:p>
          <a:p>
            <a:pPr lvl="1"/>
            <a:r>
              <a:rPr lang="en-US" dirty="0"/>
              <a:t>Try to write good code that is well-commented can be augmented easily</a:t>
            </a:r>
          </a:p>
          <a:p>
            <a:pPr lvl="1"/>
            <a:r>
              <a:rPr lang="en-US" dirty="0"/>
              <a:t>Try to get to a point where you can produce graphs for S, I, and R.</a:t>
            </a:r>
          </a:p>
          <a:p>
            <a:pPr lvl="1"/>
            <a:r>
              <a:rPr lang="en-US" dirty="0"/>
              <a:t>Attempt fitting some data to extract R</a:t>
            </a:r>
            <a:r>
              <a:rPr lang="en-US" baseline="-25000" dirty="0"/>
              <a:t>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03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49B4-B126-43AA-B36B-471FA442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Comment on 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3292A-B17F-46BE-A2BA-C81A32EC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270" y="2418739"/>
            <a:ext cx="5884435" cy="40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64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49B4-B126-43AA-B36B-471FA442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Comment on 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3292A-B17F-46BE-A2BA-C81A32EC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270" y="2418739"/>
            <a:ext cx="5884435" cy="40720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43D012-779D-42F0-87C2-F6586BEE3D00}"/>
              </a:ext>
            </a:extLst>
          </p:cNvPr>
          <p:cNvCxnSpPr>
            <a:cxnSpLocks/>
          </p:cNvCxnSpPr>
          <p:nvPr/>
        </p:nvCxnSpPr>
        <p:spPr>
          <a:xfrm flipV="1">
            <a:off x="4772536" y="3402105"/>
            <a:ext cx="0" cy="2108947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D30FF9-2203-40C7-AB92-21965C7AD421}"/>
              </a:ext>
            </a:extLst>
          </p:cNvPr>
          <p:cNvCxnSpPr>
            <a:cxnSpLocks/>
          </p:cNvCxnSpPr>
          <p:nvPr/>
        </p:nvCxnSpPr>
        <p:spPr>
          <a:xfrm flipV="1">
            <a:off x="2755481" y="3334869"/>
            <a:ext cx="3734966" cy="1994646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D35EBA-9912-41B0-898B-2A11005E8748}"/>
              </a:ext>
            </a:extLst>
          </p:cNvPr>
          <p:cNvCxnSpPr>
            <a:cxnSpLocks/>
          </p:cNvCxnSpPr>
          <p:nvPr/>
        </p:nvCxnSpPr>
        <p:spPr>
          <a:xfrm flipV="1">
            <a:off x="5633147" y="3429000"/>
            <a:ext cx="0" cy="2108947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11061E-7D63-4C46-92B8-E74069A1C035}"/>
              </a:ext>
            </a:extLst>
          </p:cNvPr>
          <p:cNvSpPr/>
          <p:nvPr/>
        </p:nvSpPr>
        <p:spPr>
          <a:xfrm>
            <a:off x="1900518" y="2351535"/>
            <a:ext cx="6382870" cy="106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11276D-64AC-49F5-95B8-00BAABEC2B99}"/>
              </a:ext>
            </a:extLst>
          </p:cNvPr>
          <p:cNvSpPr/>
          <p:nvPr/>
        </p:nvSpPr>
        <p:spPr>
          <a:xfrm>
            <a:off x="4776323" y="3429000"/>
            <a:ext cx="889098" cy="2082052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899D8-15F6-42B5-B6A4-BBD049A62F68}"/>
              </a:ext>
            </a:extLst>
          </p:cNvPr>
          <p:cNvSpPr txBox="1"/>
          <p:nvPr/>
        </p:nvSpPr>
        <p:spPr>
          <a:xfrm>
            <a:off x="4328783" y="2772853"/>
            <a:ext cx="88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LOCK</a:t>
            </a:r>
          </a:p>
          <a:p>
            <a:pPr algn="ctr"/>
            <a:r>
              <a:rPr lang="en-US" dirty="0"/>
              <a:t>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47F39-3DF2-45B9-A75A-7C7F1149872C}"/>
              </a:ext>
            </a:extLst>
          </p:cNvPr>
          <p:cNvSpPr txBox="1"/>
          <p:nvPr/>
        </p:nvSpPr>
        <p:spPr>
          <a:xfrm>
            <a:off x="4745641" y="4309085"/>
            <a:ext cx="88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weeks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4368DF-FB05-4B14-8EAF-E313A6C211DE}"/>
              </a:ext>
            </a:extLst>
          </p:cNvPr>
          <p:cNvSpPr txBox="1"/>
          <p:nvPr/>
        </p:nvSpPr>
        <p:spPr>
          <a:xfrm>
            <a:off x="3270224" y="3893588"/>
            <a:ext cx="887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167751-9969-4787-9B9F-BACD0211998B}"/>
              </a:ext>
            </a:extLst>
          </p:cNvPr>
          <p:cNvSpPr/>
          <p:nvPr/>
        </p:nvSpPr>
        <p:spPr>
          <a:xfrm>
            <a:off x="2653277" y="4539727"/>
            <a:ext cx="1675503" cy="1538344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2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49B4-B126-43AA-B36B-471FA442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9C6EF-8F83-4BCB-8F28-B6CA552C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1" cy="4311445"/>
          </a:xfrm>
        </p:spPr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sz="2400" dirty="0"/>
              <a:t>I will stay on Zoom until 5:00 pm to work with everyone and answer questions. We can:</a:t>
            </a:r>
          </a:p>
          <a:p>
            <a:pPr lvl="1"/>
            <a:r>
              <a:rPr lang="en-US" sz="2000" dirty="0"/>
              <a:t>Talk about technical/mathematical details</a:t>
            </a:r>
          </a:p>
          <a:p>
            <a:pPr lvl="1"/>
            <a:r>
              <a:rPr lang="en-US" sz="2000" dirty="0"/>
              <a:t>Look through algorithms together</a:t>
            </a:r>
          </a:p>
          <a:p>
            <a:pPr lvl="1"/>
            <a:r>
              <a:rPr lang="en-US" sz="2000" dirty="0"/>
              <a:t>Search for data sources</a:t>
            </a:r>
          </a:p>
          <a:p>
            <a:pPr lvl="1"/>
            <a:r>
              <a:rPr lang="en-US" sz="2000" dirty="0"/>
              <a:t>Start filling in the group notebook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573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B663-C6ED-406F-90E9-61BB40A67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virus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2E22B-BEEC-4135-87E9-122D4AA26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review of introductory concepts</a:t>
            </a:r>
          </a:p>
        </p:txBody>
      </p:sp>
    </p:spTree>
    <p:extLst>
      <p:ext uri="{BB962C8B-B14F-4D97-AF65-F5344CB8AC3E}">
        <p14:creationId xmlns:p14="http://schemas.microsoft.com/office/powerpoint/2010/main" val="308562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5650-E612-46D7-BDBA-6AB196CD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Grain of Rice </a:t>
            </a:r>
            <a:br>
              <a:rPr lang="en-US" dirty="0"/>
            </a:br>
            <a:r>
              <a:rPr lang="en-US" sz="2800" dirty="0"/>
              <a:t>a mathematical Folktale by Demi</a:t>
            </a:r>
            <a:endParaRPr lang="en-US" dirty="0"/>
          </a:p>
        </p:txBody>
      </p:sp>
      <p:pic>
        <p:nvPicPr>
          <p:cNvPr id="4" name="Online Media 3" title="Legend of the Chessboard">
            <a:hlinkClick r:id="" action="ppaction://media"/>
            <a:extLst>
              <a:ext uri="{FF2B5EF4-FFF2-40B4-BE49-F238E27FC236}">
                <a16:creationId xmlns:a16="http://schemas.microsoft.com/office/drawing/2014/main" id="{E56D26A8-598A-455D-A705-9492B84BD8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10442" y="2084832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1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E15F2-25A2-4BB2-8A86-C0F2461D66CD}"/>
              </a:ext>
            </a:extLst>
          </p:cNvPr>
          <p:cNvSpPr txBox="1"/>
          <p:nvPr/>
        </p:nvSpPr>
        <p:spPr>
          <a:xfrm>
            <a:off x="6540687" y="0"/>
            <a:ext cx="490836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A single virus can initiate an infection if it finds the target cell.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For SARSCoV2, target cells are those containing “ACE2” receptors that react with the external spike proteins.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These are generally lung, sinus or gastrointestinal membrane cells.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BF063-C48F-42D9-8621-C3846A88A151}"/>
              </a:ext>
            </a:extLst>
          </p:cNvPr>
          <p:cNvGrpSpPr/>
          <p:nvPr/>
        </p:nvGrpSpPr>
        <p:grpSpPr>
          <a:xfrm>
            <a:off x="1024127" y="2670048"/>
            <a:ext cx="3636536" cy="3853643"/>
            <a:chOff x="331736" y="1795312"/>
            <a:chExt cx="4850159" cy="5139721"/>
          </a:xfrm>
        </p:grpSpPr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715E9F16-310E-4904-A8A7-17B0EDBB6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17" name="Content Placeholder 5">
              <a:extLst>
                <a:ext uri="{FF2B5EF4-FFF2-40B4-BE49-F238E27FC236}">
                  <a16:creationId xmlns:a16="http://schemas.microsoft.com/office/drawing/2014/main" id="{76BCFDC0-4ED8-4237-8C29-BF7D670E1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1736" y="1795312"/>
              <a:ext cx="1514781" cy="1507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934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D6A04-9516-4EB4-8028-8A09EF921408}"/>
              </a:ext>
            </a:extLst>
          </p:cNvPr>
          <p:cNvSpPr txBox="1"/>
          <p:nvPr/>
        </p:nvSpPr>
        <p:spPr>
          <a:xfrm>
            <a:off x="6540687" y="0"/>
            <a:ext cx="490836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After infiltrating the cell, it tricks it into replicating its RNA and assembling many copies of the virus. 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Mistakes made during this process </a:t>
            </a:r>
          </a:p>
          <a:p>
            <a:pPr algn="ctr"/>
            <a:r>
              <a:rPr lang="en-US" sz="2400" dirty="0"/>
              <a:t>can lead to mutations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132FC-FE42-478F-88A6-A3D65423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87" y="2654132"/>
            <a:ext cx="4908364" cy="28437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942CAD3-3A9B-4B0D-A1BE-02CA11CEFAF0}"/>
              </a:ext>
            </a:extLst>
          </p:cNvPr>
          <p:cNvGrpSpPr/>
          <p:nvPr/>
        </p:nvGrpSpPr>
        <p:grpSpPr>
          <a:xfrm>
            <a:off x="1888055" y="3751083"/>
            <a:ext cx="2772608" cy="2772608"/>
            <a:chOff x="1483983" y="3237121"/>
            <a:chExt cx="3697912" cy="3697912"/>
          </a:xfrm>
        </p:grpSpPr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D0802D0D-C16B-4BBD-ADE6-5EBE20953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16" name="Content Placeholder 5">
              <a:extLst>
                <a:ext uri="{FF2B5EF4-FFF2-40B4-BE49-F238E27FC236}">
                  <a16:creationId xmlns:a16="http://schemas.microsoft.com/office/drawing/2014/main" id="{553D8C77-84B6-491E-AD2C-B7A40337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2800" y="3670505"/>
              <a:ext cx="750301" cy="746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86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6DC9A33-74EE-4A53-993E-FC82D9F18D51}"/>
              </a:ext>
            </a:extLst>
          </p:cNvPr>
          <p:cNvGrpSpPr/>
          <p:nvPr/>
        </p:nvGrpSpPr>
        <p:grpSpPr>
          <a:xfrm>
            <a:off x="1" y="1838325"/>
            <a:ext cx="12192000" cy="1953338"/>
            <a:chOff x="1" y="1838325"/>
            <a:chExt cx="12192000" cy="195333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8B01FD0-9EF7-480E-B4A4-A80DC101FF73}"/>
                </a:ext>
              </a:extLst>
            </p:cNvPr>
            <p:cNvSpPr/>
            <p:nvPr/>
          </p:nvSpPr>
          <p:spPr>
            <a:xfrm>
              <a:off x="1" y="1838325"/>
              <a:ext cx="12192000" cy="1953338"/>
            </a:xfrm>
            <a:prstGeom prst="rect">
              <a:avLst/>
            </a:prstGeom>
            <a:solidFill>
              <a:srgbClr val="FEE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90C26EC-D94B-4B04-BEBA-E757A15D925C}"/>
                    </a:ext>
                  </a:extLst>
                </p:cNvPr>
                <p:cNvSpPr txBox="1"/>
                <p:nvPr/>
              </p:nvSpPr>
              <p:spPr>
                <a:xfrm>
                  <a:off x="142861" y="1933574"/>
                  <a:ext cx="5042580" cy="179635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sz="2000" dirty="0"/>
                    <a:t>The cell continues to produce viral replicas for the remainder of its life cycle, secreting them via exocytosis. </a:t>
                  </a:r>
                </a:p>
                <a:p>
                  <a:pPr algn="ctr"/>
                  <a:r>
                    <a:rPr lang="en-US" sz="2000" dirty="0"/>
                    <a:t>The cycle takes several hours, producing thousands of replicates each: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 sz="2000" dirty="0"/>
                </a:p>
                <a:p>
                  <a:pPr algn="ctr"/>
                  <a:endParaRPr lang="en-US" sz="2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90C26EC-D94B-4B04-BEBA-E757A15D9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" y="1933574"/>
                  <a:ext cx="5042580" cy="1796351"/>
                </a:xfrm>
                <a:prstGeom prst="rect">
                  <a:avLst/>
                </a:prstGeom>
                <a:blipFill>
                  <a:blip r:embed="rId2"/>
                  <a:stretch>
                    <a:fillRect t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9BEE0-0C92-4D32-B94E-735CF22D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00" y="591051"/>
            <a:ext cx="9720072" cy="1499616"/>
          </a:xfrm>
        </p:spPr>
        <p:txBody>
          <a:bodyPr/>
          <a:lstStyle/>
          <a:p>
            <a:r>
              <a:rPr lang="en-US" dirty="0"/>
              <a:t>One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A23D9-34E9-4220-95B3-FC308163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47869" y="161261"/>
            <a:ext cx="6901270" cy="6535478"/>
          </a:xfrm>
          <a:prstGeom prst="rect">
            <a:avLst/>
          </a:prstGeom>
        </p:spPr>
      </p:pic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FC6C5EC9-5C90-4213-AFBE-BD0A99ABCBB1}"/>
              </a:ext>
            </a:extLst>
          </p:cNvPr>
          <p:cNvSpPr/>
          <p:nvPr/>
        </p:nvSpPr>
        <p:spPr>
          <a:xfrm rot="8392192">
            <a:off x="7980514" y="-2743719"/>
            <a:ext cx="9076251" cy="6866236"/>
          </a:xfrm>
          <a:prstGeom prst="flowChartDelay">
            <a:avLst/>
          </a:prstGeom>
          <a:blipFill dpi="0" rotWithShape="1">
            <a:blip r:embed="rId3"/>
            <a:srcRect/>
            <a:tile tx="31750" ty="1397000" sx="60000" sy="60000" flip="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B109754-5CD4-4E29-8505-C25E6DF5E1C2}"/>
              </a:ext>
            </a:extLst>
          </p:cNvPr>
          <p:cNvGrpSpPr/>
          <p:nvPr/>
        </p:nvGrpSpPr>
        <p:grpSpPr>
          <a:xfrm>
            <a:off x="1888055" y="3751083"/>
            <a:ext cx="2772608" cy="2772608"/>
            <a:chOff x="1483983" y="3237121"/>
            <a:chExt cx="3697912" cy="36979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C48CA3-AB2D-4810-82C2-E771FDD0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14867449">
              <a:off x="1483983" y="3237121"/>
              <a:ext cx="3697912" cy="3697912"/>
            </a:xfrm>
            <a:prstGeom prst="rect">
              <a:avLst/>
            </a:prstGeom>
          </p:spPr>
        </p:pic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AA2F5064-4EB2-40F5-B850-E5A7A6539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82800" y="3670505"/>
              <a:ext cx="750301" cy="746786"/>
            </a:xfrm>
            <a:prstGeom prst="rect">
              <a:avLst/>
            </a:prstGeom>
          </p:spPr>
        </p:pic>
      </p:grpSp>
      <p:sp>
        <p:nvSpPr>
          <p:cNvPr id="102" name="Explosion: 14 Points 101">
            <a:extLst>
              <a:ext uri="{FF2B5EF4-FFF2-40B4-BE49-F238E27FC236}">
                <a16:creationId xmlns:a16="http://schemas.microsoft.com/office/drawing/2014/main" id="{D2C66E6A-125B-4F45-9B07-9DAEF66EB539}"/>
              </a:ext>
            </a:extLst>
          </p:cNvPr>
          <p:cNvSpPr/>
          <p:nvPr/>
        </p:nvSpPr>
        <p:spPr>
          <a:xfrm rot="6682475">
            <a:off x="3381860" y="4271858"/>
            <a:ext cx="2299855" cy="1477432"/>
          </a:xfrm>
          <a:prstGeom prst="irregularSeal2">
            <a:avLst/>
          </a:prstGeom>
          <a:blipFill dpi="0" rotWithShape="0">
            <a:blip r:embed="rId8"/>
            <a:srcRect/>
            <a:tile tx="0" ty="1016000" sx="20000" sy="20000" flip="x" algn="tl"/>
          </a:blipFill>
          <a:ln w="857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65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16108</TotalTime>
  <Words>3058</Words>
  <Application>Microsoft Office PowerPoint</Application>
  <PresentationFormat>Widescreen</PresentationFormat>
  <Paragraphs>508</Paragraphs>
  <Slides>48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Cambria Math</vt:lpstr>
      <vt:lpstr>Courier New</vt:lpstr>
      <vt:lpstr>Tw Cen MT</vt:lpstr>
      <vt:lpstr>Tw Cen MT Condensed</vt:lpstr>
      <vt:lpstr>Tw Cen MT Condensed (Headings)</vt:lpstr>
      <vt:lpstr>Wingdings 3</vt:lpstr>
      <vt:lpstr>Integral</vt:lpstr>
      <vt:lpstr>COVID19</vt:lpstr>
      <vt:lpstr>CoronaViruses</vt:lpstr>
      <vt:lpstr>CoronaViruses</vt:lpstr>
      <vt:lpstr>Situation Report</vt:lpstr>
      <vt:lpstr>The Life of a virus</vt:lpstr>
      <vt:lpstr>One Grain of Rice  a mathematical Folktale by Demi</vt:lpstr>
      <vt:lpstr>One virus</vt:lpstr>
      <vt:lpstr>One virus</vt:lpstr>
      <vt:lpstr>One virus</vt:lpstr>
      <vt:lpstr>One virus</vt:lpstr>
      <vt:lpstr>One virus</vt:lpstr>
      <vt:lpstr>PowerPoint Presentation</vt:lpstr>
      <vt:lpstr>One Person</vt:lpstr>
      <vt:lpstr>One Person</vt:lpstr>
      <vt:lpstr>One Person</vt:lpstr>
      <vt:lpstr>One Person</vt:lpstr>
      <vt:lpstr>One Person</vt:lpstr>
      <vt:lpstr>Questions</vt:lpstr>
      <vt:lpstr>Questions</vt:lpstr>
      <vt:lpstr>Questions</vt:lpstr>
      <vt:lpstr>Modeling Epidemics</vt:lpstr>
      <vt:lpstr>Simple Epidemiology</vt:lpstr>
      <vt:lpstr>Simple Epidemiology</vt:lpstr>
      <vt:lpstr>Simple Epidemiology</vt:lpstr>
      <vt:lpstr>Simple Epidemiology</vt:lpstr>
      <vt:lpstr>Simple Epidemiology</vt:lpstr>
      <vt:lpstr>Simple Epidemiology</vt:lpstr>
      <vt:lpstr>Simple Epidemiology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Epidemiology Cont’d</vt:lpstr>
      <vt:lpstr>This week’s Agenda</vt:lpstr>
      <vt:lpstr>Quick Comment on Fitting</vt:lpstr>
      <vt:lpstr>Quick Comment on Fitting</vt:lpstr>
      <vt:lpstr>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Pawlak</dc:creator>
  <cp:lastModifiedBy>Kelly Pawlak</cp:lastModifiedBy>
  <cp:revision>187</cp:revision>
  <dcterms:created xsi:type="dcterms:W3CDTF">2020-04-10T19:28:53Z</dcterms:created>
  <dcterms:modified xsi:type="dcterms:W3CDTF">2020-10-12T20:37:54Z</dcterms:modified>
</cp:coreProperties>
</file>